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58" r:id="rId3"/>
    <p:sldId id="301" r:id="rId4"/>
    <p:sldId id="342" r:id="rId5"/>
    <p:sldId id="303" r:id="rId6"/>
    <p:sldId id="266" r:id="rId7"/>
    <p:sldId id="359" r:id="rId8"/>
    <p:sldId id="36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ED1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844AA2-B14B-4757-9444-AD8D8B1CBA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361F49-D5C2-4875-8074-9BB1B3EE28E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26AD6B3F-8D1A-4C7B-9FE0-E89F08F1D4D3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4D96611-E3BD-4265-A492-30D22C220F29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2AECF6C-A775-4B51-82CC-87F759A3EBB1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0F69A11-47D1-492A-B1C0-57DDDED4C6F3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1E1B876-7B19-4AAA-9014-F68306F9F63A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3369549-519E-4356-98D3-D8688CC27265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FA16E1F-0DA6-4FDA-A5A6-1A6046D3BDDD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86E1AECF-84A8-4205-903C-9151AFF38331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80625-082A-4241-A514-2C67FBD580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336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3ECD06-CB12-4712-816F-9C20C4123F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178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7C683-7818-4C85-9784-2C40CAA6DF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96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A9128E-F924-4F64-BCFE-B7220AB129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512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BA77D0-8C8D-44BA-9AB8-FB64CF9755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407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4B480-1ACE-4E66-BC24-015DEAE5BE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79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8928CD-143E-47D4-9284-D861EE461A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762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B0F6A-1DDE-44CA-AB5A-1ACF122B25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01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A2CC6-791E-451E-8D32-31F36D4E5C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082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4F4C51-E2EE-4DE3-946F-25CF0317D7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8126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5209F8-0802-4D88-9720-298FFCA29A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764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52400"/>
            <a:ext cx="3886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1E6456-6561-425A-AD1E-47B12808ED67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319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wa.exchange.mit.edu/owa/redir.aspx?C=pIkvIftsS1MWOi2neYYlcSchhXyAbI3ZtaGLapzH-iwW6L--8mzVCA..&amp;URL=https://doodle.com/poll/rgq5dq68w7rb2m5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bderksen@mit.ed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CAD29469-638F-4553-B43E-2FA009B01EF6}" type="slidenum">
              <a:rPr lang="en-US" altLang="en-US" sz="1400"/>
              <a:pPr/>
              <a:t>1</a:t>
            </a:fld>
            <a:endParaRPr lang="en-US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28600"/>
            <a:ext cx="7391400" cy="1219200"/>
          </a:xfrm>
        </p:spPr>
        <p:txBody>
          <a:bodyPr/>
          <a:lstStyle/>
          <a:p>
            <a:pPr algn="r" eaLnBrk="1" hangingPunct="1"/>
            <a:r>
              <a:rPr lang="en-US" altLang="en-US" smtClean="0">
                <a:solidFill>
                  <a:srgbClr val="CC0000"/>
                </a:solidFill>
                <a:latin typeface="Didot" pitchFamily="-89" charset="0"/>
                <a:ea typeface="ＭＳ Ｐゴシック" panose="020B0600070205080204" pitchFamily="34" charset="-128"/>
              </a:rPr>
              <a:t>Collaboration Toolbox</a:t>
            </a:r>
            <a:r>
              <a:rPr lang="en-US" altLang="en-US" smtClean="0">
                <a:latin typeface="Didot" pitchFamily="-89" charset="0"/>
                <a:ea typeface="ＭＳ Ｐゴシック" panose="020B0600070205080204" pitchFamily="34" charset="-128"/>
              </a:rPr>
              <a:t/>
            </a:r>
            <a:br>
              <a:rPr lang="en-US" altLang="en-US" smtClean="0">
                <a:latin typeface="Didot" pitchFamily="-89" charset="0"/>
                <a:ea typeface="ＭＳ Ｐゴシック" panose="020B0600070205080204" pitchFamily="34" charset="-128"/>
              </a:rPr>
            </a:br>
            <a:r>
              <a:rPr lang="en-US" altLang="en-US" smtClean="0">
                <a:latin typeface="Didot" pitchFamily="-89" charset="0"/>
                <a:ea typeface="ＭＳ Ｐゴシック" panose="020B0600070205080204" pitchFamily="34" charset="-128"/>
              </a:rPr>
              <a:t> </a:t>
            </a:r>
            <a:r>
              <a:rPr lang="en-US" altLang="en-US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Context</a:t>
            </a:r>
            <a:endParaRPr lang="en-US" altLang="en-US" smtClean="0">
              <a:solidFill>
                <a:srgbClr val="0000F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52600"/>
            <a:ext cx="9144000" cy="42672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CC0000"/>
                </a:solidFill>
                <a:latin typeface="Didot" pitchFamily="-89" charset="0"/>
                <a:ea typeface="ＭＳ Ｐゴシック" panose="020B0600070205080204" pitchFamily="34" charset="-128"/>
              </a:rPr>
              <a:t>What kind of Team will you be?</a:t>
            </a:r>
          </a:p>
          <a:p>
            <a:pPr algn="l" eaLnBrk="1" hangingPunct="1"/>
            <a:r>
              <a:rPr lang="en-US" altLang="en-US" b="1" smtClean="0">
                <a:latin typeface="Didot" pitchFamily="-89" charset="0"/>
                <a:ea typeface="ＭＳ Ｐゴシック" panose="020B0600070205080204" pitchFamily="34" charset="-128"/>
              </a:rPr>
              <a:t>Size:			 </a:t>
            </a:r>
            <a:r>
              <a:rPr lang="en-US" altLang="en-US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3 or 4 students</a:t>
            </a:r>
          </a:p>
          <a:p>
            <a:pPr algn="l" eaLnBrk="1" hangingPunct="1"/>
            <a:r>
              <a:rPr lang="en-US" altLang="en-US" b="1" smtClean="0">
                <a:latin typeface="Didot" pitchFamily="-89" charset="0"/>
                <a:ea typeface="ＭＳ Ｐゴシック" panose="020B0600070205080204" pitchFamily="34" charset="-128"/>
              </a:rPr>
              <a:t>Description:    </a:t>
            </a:r>
            <a:r>
              <a:rPr lang="en-US" altLang="en-US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One Project</a:t>
            </a:r>
          </a:p>
          <a:p>
            <a:pPr algn="l" eaLnBrk="1" hangingPunct="1"/>
            <a:r>
              <a:rPr lang="en-US" altLang="en-US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		        Faculty Advisor</a:t>
            </a:r>
          </a:p>
          <a:p>
            <a:pPr eaLnBrk="1" hangingPunct="1"/>
            <a:r>
              <a:rPr lang="en-US" altLang="en-US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     Industrial Consultant</a:t>
            </a:r>
          </a:p>
          <a:p>
            <a:pPr eaLnBrk="1" hangingPunct="1"/>
            <a:r>
              <a:rPr lang="en-US" altLang="en-US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Team Coordinator</a:t>
            </a:r>
            <a:endParaRPr lang="en-US" altLang="en-US" b="1" smtClean="0">
              <a:solidFill>
                <a:srgbClr val="0000FF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    CI Writing Instructor</a:t>
            </a:r>
            <a:endParaRPr lang="en-US" altLang="en-US" smtClean="0">
              <a:solidFill>
                <a:srgbClr val="0000FF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450A900-9DD4-44CB-A6D1-67D0F4A42A79}" type="slidenum">
              <a:rPr lang="en-US" altLang="en-US" sz="1400"/>
              <a:pPr/>
              <a:t>2</a:t>
            </a:fld>
            <a:endParaRPr lang="en-US" alt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28600"/>
            <a:ext cx="7391400" cy="1219200"/>
          </a:xfrm>
        </p:spPr>
        <p:txBody>
          <a:bodyPr/>
          <a:lstStyle/>
          <a:p>
            <a:pPr algn="r" eaLnBrk="1" hangingPunct="1"/>
            <a:r>
              <a:rPr lang="en-US" altLang="en-US" smtClean="0">
                <a:solidFill>
                  <a:srgbClr val="CC0000"/>
                </a:solidFill>
                <a:latin typeface="Didot" pitchFamily="-89" charset="0"/>
                <a:ea typeface="ＭＳ Ｐゴシック" panose="020B0600070205080204" pitchFamily="34" charset="-128"/>
              </a:rPr>
              <a:t>Collaboration Toolbox</a:t>
            </a:r>
            <a:r>
              <a:rPr lang="en-US" altLang="en-US" smtClean="0">
                <a:latin typeface="Didot" pitchFamily="-89" charset="0"/>
                <a:ea typeface="ＭＳ Ｐゴシック" panose="020B0600070205080204" pitchFamily="34" charset="-128"/>
              </a:rPr>
              <a:t/>
            </a:r>
            <a:br>
              <a:rPr lang="en-US" altLang="en-US" smtClean="0">
                <a:latin typeface="Didot" pitchFamily="-89" charset="0"/>
                <a:ea typeface="ＭＳ Ｐゴシック" panose="020B0600070205080204" pitchFamily="34" charset="-128"/>
              </a:rPr>
            </a:br>
            <a:r>
              <a:rPr lang="en-US" altLang="en-US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Context</a:t>
            </a:r>
            <a:r>
              <a:rPr lang="en-US" altLang="en-US" smtClean="0">
                <a:solidFill>
                  <a:schemeClr val="accent2"/>
                </a:solidFill>
                <a:latin typeface="Didot" pitchFamily="-89" charset="0"/>
                <a:ea typeface="ＭＳ Ｐゴシック" panose="020B0600070205080204" pitchFamily="34" charset="-128"/>
              </a:rPr>
              <a:t/>
            </a:r>
            <a:br>
              <a:rPr lang="en-US" altLang="en-US" smtClean="0">
                <a:solidFill>
                  <a:schemeClr val="accent2"/>
                </a:solidFill>
                <a:latin typeface="Didot" pitchFamily="-89" charset="0"/>
                <a:ea typeface="ＭＳ Ｐゴシック" panose="020B0600070205080204" pitchFamily="34" charset="-128"/>
              </a:rPr>
            </a:br>
            <a:r>
              <a:rPr lang="en-US" altLang="en-US" sz="2000" smtClean="0">
                <a:solidFill>
                  <a:srgbClr val="008000"/>
                </a:solidFill>
                <a:latin typeface="Didot" pitchFamily="-89" charset="0"/>
                <a:ea typeface="ＭＳ Ｐゴシック" panose="020B0600070205080204" pitchFamily="34" charset="-128"/>
              </a:rPr>
              <a:t>Grading</a:t>
            </a:r>
            <a:endParaRPr lang="en-US" altLang="en-US" smtClean="0">
              <a:solidFill>
                <a:srgbClr val="008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52600"/>
            <a:ext cx="8991600" cy="4648200"/>
          </a:xfrm>
        </p:spPr>
        <p:txBody>
          <a:bodyPr/>
          <a:lstStyle/>
          <a:p>
            <a:pPr algn="l" eaLnBrk="1" hangingPunct="1"/>
            <a:r>
              <a:rPr lang="en-US" altLang="en-US" sz="2000" b="1" smtClean="0">
                <a:latin typeface="Didot" pitchFamily="-89" charset="0"/>
                <a:ea typeface="ＭＳ Ｐゴシック" panose="020B0600070205080204" pitchFamily="34" charset="-128"/>
              </a:rPr>
              <a:t>Teambuilding: 			</a:t>
            </a:r>
            <a:r>
              <a:rPr lang="en-US" altLang="en-US" sz="2000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10% of your grade</a:t>
            </a:r>
          </a:p>
          <a:p>
            <a:pPr algn="l" eaLnBrk="1" hangingPunct="1"/>
            <a:endParaRPr lang="en-US" altLang="en-US" sz="2000" b="1" smtClean="0">
              <a:latin typeface="Didot" pitchFamily="-89" charset="0"/>
              <a:ea typeface="ＭＳ Ｐゴシック" panose="020B0600070205080204" pitchFamily="34" charset="-128"/>
            </a:endParaRPr>
          </a:p>
          <a:p>
            <a:pPr algn="l" eaLnBrk="1" hangingPunct="1"/>
            <a:r>
              <a:rPr lang="en-US" altLang="en-US" sz="2000" b="1" smtClean="0">
                <a:latin typeface="Didot" pitchFamily="-89" charset="0"/>
                <a:ea typeface="ＭＳ Ｐゴシック" panose="020B0600070205080204" pitchFamily="34" charset="-128"/>
              </a:rPr>
              <a:t>Graded Assignments:</a:t>
            </a:r>
          </a:p>
          <a:p>
            <a:pPr algn="l" eaLnBrk="1" hangingPunct="1"/>
            <a:endParaRPr lang="en-US" altLang="en-US" sz="1800" b="1" smtClean="0">
              <a:solidFill>
                <a:srgbClr val="0000FF"/>
              </a:solidFill>
              <a:latin typeface="Didot" pitchFamily="-89" charset="0"/>
              <a:ea typeface="ＭＳ Ｐゴシック" panose="020B0600070205080204" pitchFamily="34" charset="-128"/>
            </a:endParaRPr>
          </a:p>
          <a:p>
            <a:pPr algn="l" eaLnBrk="1" hangingPunct="1"/>
            <a:r>
              <a:rPr lang="en-US" altLang="en-US" sz="1800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				Agendas</a:t>
            </a:r>
          </a:p>
          <a:p>
            <a:pPr algn="l" eaLnBrk="1" hangingPunct="1"/>
            <a:r>
              <a:rPr lang="en-US" altLang="en-US" sz="1800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				Weekly Progress Report</a:t>
            </a:r>
          </a:p>
          <a:p>
            <a:pPr algn="l" eaLnBrk="1" hangingPunct="1"/>
            <a:r>
              <a:rPr lang="en-US" altLang="en-US" sz="1800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					Section 4 How is the team doing?</a:t>
            </a:r>
          </a:p>
          <a:p>
            <a:pPr algn="l" eaLnBrk="1" hangingPunct="1"/>
            <a:r>
              <a:rPr lang="en-US" altLang="en-US" sz="1800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				Activity Lists for Project </a:t>
            </a:r>
          </a:p>
          <a:p>
            <a:pPr algn="l" eaLnBrk="1" hangingPunct="1"/>
            <a:r>
              <a:rPr lang="en-US" altLang="en-US" sz="1800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				Mission Statement</a:t>
            </a:r>
          </a:p>
          <a:p>
            <a:pPr algn="l" eaLnBrk="1" hangingPunct="1"/>
            <a:r>
              <a:rPr lang="en-US" altLang="en-US" sz="1800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				Ground Rules</a:t>
            </a:r>
          </a:p>
          <a:p>
            <a:pPr algn="l" eaLnBrk="1" hangingPunct="1"/>
            <a:r>
              <a:rPr lang="en-US" altLang="en-US" sz="1800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				Team Leader Transition Meetings</a:t>
            </a:r>
          </a:p>
          <a:p>
            <a:pPr algn="l" eaLnBrk="1" hangingPunct="1"/>
            <a:r>
              <a:rPr lang="en-US" altLang="en-US" sz="1800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				Entrance and Exit Conference participation</a:t>
            </a:r>
          </a:p>
          <a:p>
            <a:pPr algn="l" eaLnBrk="1" hangingPunct="1"/>
            <a:r>
              <a:rPr lang="en-US" altLang="en-US" sz="1800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				</a:t>
            </a:r>
            <a:endParaRPr lang="en-US" altLang="en-US" sz="2000" smtClean="0">
              <a:solidFill>
                <a:srgbClr val="0000FF"/>
              </a:solidFill>
              <a:latin typeface="Didot" pitchFamily="-89" charset="0"/>
              <a:ea typeface="ＭＳ Ｐゴシック" panose="020B0600070205080204" pitchFamily="34" charset="-128"/>
            </a:endParaRPr>
          </a:p>
          <a:p>
            <a:pPr algn="l" eaLnBrk="1" hangingPunct="1"/>
            <a:endParaRPr lang="en-US" altLang="en-US" sz="2000" smtClean="0">
              <a:latin typeface="Didot" pitchFamily="-89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926D8D2-FBE0-41BB-AEF7-35BBE9891EB8}" type="slidenum">
              <a:rPr lang="en-US" altLang="en-US" sz="1400"/>
              <a:pPr/>
              <a:t>3</a:t>
            </a:fld>
            <a:endParaRPr lang="en-US" altLang="en-US" sz="1400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1882775" y="549275"/>
            <a:ext cx="72612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b="1">
                <a:solidFill>
                  <a:srgbClr val="CC0000"/>
                </a:solidFill>
                <a:latin typeface="Didot" pitchFamily="-89" charset="0"/>
              </a:rPr>
              <a:t>Collaboration Toolbox</a:t>
            </a:r>
          </a:p>
          <a:p>
            <a:pPr algn="r"/>
            <a:r>
              <a:rPr lang="en-US" altLang="en-US" sz="2000" b="1">
                <a:solidFill>
                  <a:srgbClr val="0000FF"/>
                </a:solidFill>
                <a:latin typeface="Didot" pitchFamily="-89" charset="0"/>
              </a:rPr>
              <a:t>Homework Assignments</a:t>
            </a:r>
          </a:p>
          <a:p>
            <a:pPr algn="r"/>
            <a:r>
              <a:rPr lang="en-US" altLang="en-US" sz="2000" b="1">
                <a:solidFill>
                  <a:srgbClr val="008000"/>
                </a:solidFill>
                <a:latin typeface="Didot" pitchFamily="-89" charset="0"/>
              </a:rPr>
              <a:t>Website URLs 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0" y="1981200"/>
            <a:ext cx="91440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b="1">
                <a:latin typeface="Didot" pitchFamily="-89" charset="0"/>
              </a:rPr>
              <a:t>Stellar website:  </a:t>
            </a:r>
            <a:r>
              <a:rPr lang="en-US" altLang="en-US" sz="2000" b="1">
                <a:solidFill>
                  <a:srgbClr val="CC0000"/>
                </a:solidFill>
                <a:latin typeface="Didot" pitchFamily="-89" charset="0"/>
              </a:rPr>
              <a:t>https://stellar.mit.edu/courseguide/course/10/sp18/10.26/index.html</a:t>
            </a:r>
            <a:endParaRPr lang="en-US" altLang="en-US" sz="2000">
              <a:solidFill>
                <a:srgbClr val="CC0000"/>
              </a:solidFill>
              <a:latin typeface="Didot" pitchFamily="-89" charset="0"/>
            </a:endParaRPr>
          </a:p>
          <a:p>
            <a:r>
              <a:rPr lang="en-US" altLang="en-US" sz="2000" b="1">
                <a:solidFill>
                  <a:srgbClr val="000000"/>
                </a:solidFill>
                <a:latin typeface="Didot" pitchFamily="-89" charset="0"/>
              </a:rPr>
              <a:t>Collaboration Toolbox:  </a:t>
            </a:r>
            <a:r>
              <a:rPr lang="en-US" altLang="en-US" sz="2000" b="1">
                <a:solidFill>
                  <a:srgbClr val="CC0000"/>
                </a:solidFill>
                <a:latin typeface="Didot" pitchFamily="-89" charset="0"/>
              </a:rPr>
              <a:t>http://ctbox.mit.edu/</a:t>
            </a:r>
            <a:endParaRPr lang="en-US" altLang="en-US" sz="2000">
              <a:solidFill>
                <a:srgbClr val="CC0000"/>
              </a:solidFill>
              <a:latin typeface="Didot" pitchFamily="-89" charset="0"/>
            </a:endParaRPr>
          </a:p>
          <a:p>
            <a:pPr algn="ctr"/>
            <a:endParaRPr lang="en-US" altLang="en-US" sz="2000">
              <a:latin typeface="Didot" pitchFamily="-89" charset="0"/>
            </a:endParaRPr>
          </a:p>
          <a:p>
            <a:r>
              <a:rPr lang="en-US" altLang="en-US" sz="2000" b="1">
                <a:latin typeface="Didot" pitchFamily="-89" charset="0"/>
              </a:rPr>
              <a:t>Reading Assignment: </a:t>
            </a:r>
            <a:r>
              <a:rPr lang="en-US" altLang="en-US" sz="2000">
                <a:latin typeface="Didot" pitchFamily="-89" charset="0"/>
              </a:rPr>
              <a:t>	</a:t>
            </a:r>
            <a:r>
              <a:rPr lang="en-US" altLang="en-US" sz="2000" b="1">
                <a:solidFill>
                  <a:srgbClr val="ED181E"/>
                </a:solidFill>
                <a:latin typeface="Didot" pitchFamily="-89" charset="0"/>
              </a:rPr>
              <a:t> </a:t>
            </a:r>
            <a:r>
              <a:rPr lang="en-US" altLang="en-US" sz="2000" b="1">
                <a:solidFill>
                  <a:srgbClr val="CC0000"/>
                </a:solidFill>
                <a:latin typeface="Didot" pitchFamily="-89" charset="0"/>
              </a:rPr>
              <a:t>Modules 2-6</a:t>
            </a:r>
          </a:p>
          <a:p>
            <a:r>
              <a:rPr lang="en-US" altLang="en-US" sz="2000" b="1">
                <a:latin typeface="Didot" pitchFamily="-89" charset="0"/>
              </a:rPr>
              <a:t>Due:			 </a:t>
            </a:r>
            <a:r>
              <a:rPr lang="en-US" altLang="en-US" sz="2000" b="1">
                <a:solidFill>
                  <a:srgbClr val="0000FF"/>
                </a:solidFill>
                <a:latin typeface="Didot" pitchFamily="-89" charset="0"/>
              </a:rPr>
              <a:t>Feb 8 at 1pm</a:t>
            </a:r>
          </a:p>
          <a:p>
            <a:r>
              <a:rPr lang="en-US" altLang="en-US" sz="2000" b="1">
                <a:latin typeface="Didot" pitchFamily="-89" charset="0"/>
              </a:rPr>
              <a:t>Tip:   			 </a:t>
            </a:r>
            <a:r>
              <a:rPr lang="en-US" altLang="en-US" sz="2000" b="1">
                <a:solidFill>
                  <a:srgbClr val="008000"/>
                </a:solidFill>
                <a:latin typeface="Didot" pitchFamily="-89" charset="0"/>
              </a:rPr>
              <a:t>After downloading document you can type in  	                           page numbers to read different topics</a:t>
            </a:r>
          </a:p>
          <a:p>
            <a:pPr algn="ctr"/>
            <a:endParaRPr lang="en-US" altLang="en-US" sz="2000">
              <a:latin typeface="Didot" pitchFamily="-89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2000" b="1">
              <a:latin typeface="Didot" pitchFamily="-89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>
                <a:latin typeface="Didot" pitchFamily="-89" charset="0"/>
              </a:rPr>
              <a:t>Material for February 8</a:t>
            </a:r>
            <a:r>
              <a:rPr lang="en-US" altLang="en-US" sz="2000" b="1" baseline="30000">
                <a:latin typeface="Didot" pitchFamily="-89" charset="0"/>
              </a:rPr>
              <a:t>th</a:t>
            </a:r>
            <a:r>
              <a:rPr lang="en-US" altLang="en-US" sz="2000" b="1">
                <a:latin typeface="Didot" pitchFamily="-89" charset="0"/>
              </a:rPr>
              <a:t> Lecture:  </a:t>
            </a:r>
            <a:r>
              <a:rPr lang="en-US" altLang="en-US" sz="2000" b="1">
                <a:solidFill>
                  <a:srgbClr val="CC0000"/>
                </a:solidFill>
                <a:latin typeface="Didot" pitchFamily="-89" charset="0"/>
              </a:rPr>
              <a:t>Download Entrance Conference Booklet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b="1">
                <a:solidFill>
                  <a:srgbClr val="CC0000"/>
                </a:solidFill>
                <a:latin typeface="Didot" pitchFamily="-89" charset="0"/>
              </a:rPr>
              <a:t>				    or bring hard copy to lecture to fill out</a:t>
            </a:r>
            <a:endParaRPr lang="en-US" altLang="en-US" sz="2000">
              <a:solidFill>
                <a:srgbClr val="CC0000"/>
              </a:solidFill>
              <a:latin typeface="Didot" pitchFamily="-8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629B5D3-8E27-40BA-AC61-81B02EBD4AE7}" type="slidenum">
              <a:rPr lang="en-US" altLang="en-US" sz="1400"/>
              <a:pPr/>
              <a:t>4</a:t>
            </a:fld>
            <a:endParaRPr lang="en-US" altLang="en-US" sz="140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1882775" y="549275"/>
            <a:ext cx="72612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b="1">
                <a:solidFill>
                  <a:srgbClr val="CC0000"/>
                </a:solidFill>
                <a:latin typeface="Didot" pitchFamily="-89" charset="0"/>
              </a:rPr>
              <a:t>Collaboration Toolbox</a:t>
            </a:r>
          </a:p>
          <a:p>
            <a:pPr algn="r"/>
            <a:r>
              <a:rPr lang="en-US" altLang="en-US" b="1">
                <a:solidFill>
                  <a:srgbClr val="0000FF"/>
                </a:solidFill>
                <a:latin typeface="Didot" pitchFamily="-89" charset="0"/>
              </a:rPr>
              <a:t>Entrance Conference</a:t>
            </a:r>
            <a:endParaRPr lang="en-US" altLang="en-US" b="1">
              <a:solidFill>
                <a:srgbClr val="0000FF"/>
              </a:solidFill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268288" y="1752600"/>
            <a:ext cx="8875712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2000">
              <a:latin typeface="Didot" pitchFamily="-89" charset="0"/>
            </a:endParaRPr>
          </a:p>
          <a:p>
            <a:r>
              <a:rPr lang="en-US" altLang="en-US" sz="2000">
                <a:latin typeface="Didot" pitchFamily="-89" charset="0"/>
              </a:rPr>
              <a:t>Entrance Conferences times available: </a:t>
            </a:r>
            <a:r>
              <a:rPr lang="en-US" altLang="en-US" sz="2000" b="1">
                <a:solidFill>
                  <a:srgbClr val="0000FF"/>
                </a:solidFill>
                <a:latin typeface="Didot" pitchFamily="-89" charset="0"/>
              </a:rPr>
              <a:t>February 13 – February 20 </a:t>
            </a:r>
          </a:p>
          <a:p>
            <a:r>
              <a:rPr lang="en-US" altLang="en-US" sz="2000">
                <a:latin typeface="Didot" pitchFamily="-89" charset="0"/>
              </a:rPr>
              <a:t>Duration:		                        </a:t>
            </a:r>
            <a:r>
              <a:rPr lang="en-US" altLang="en-US" sz="2000" b="1">
                <a:solidFill>
                  <a:srgbClr val="3366FF"/>
                </a:solidFill>
                <a:latin typeface="Didot" pitchFamily="-89" charset="0"/>
              </a:rPr>
              <a:t>One Hour</a:t>
            </a:r>
          </a:p>
          <a:p>
            <a:r>
              <a:rPr lang="en-US" altLang="en-US" sz="2000">
                <a:latin typeface="Didot" pitchFamily="-89" charset="0"/>
              </a:rPr>
              <a:t>Times will be posted: 	                        </a:t>
            </a:r>
            <a:r>
              <a:rPr lang="en-US" altLang="en-US" sz="2000" b="1">
                <a:solidFill>
                  <a:srgbClr val="3366FF"/>
                </a:solidFill>
                <a:latin typeface="Didot" pitchFamily="-89" charset="0"/>
              </a:rPr>
              <a:t>February 6  </a:t>
            </a:r>
          </a:p>
          <a:p>
            <a:r>
              <a:rPr lang="en-US" altLang="en-US" sz="2000">
                <a:latin typeface="Didot" pitchFamily="-89" charset="0"/>
              </a:rPr>
              <a:t>Discussion 		                        </a:t>
            </a:r>
            <a:r>
              <a:rPr lang="en-US" altLang="en-US" sz="2000" b="1">
                <a:solidFill>
                  <a:srgbClr val="3366FF"/>
                </a:solidFill>
                <a:latin typeface="Didot" pitchFamily="-89" charset="0"/>
              </a:rPr>
              <a:t>TA availability to attend conference</a:t>
            </a:r>
          </a:p>
          <a:p>
            <a:r>
              <a:rPr lang="en-US" altLang="en-US" sz="2000" b="1">
                <a:solidFill>
                  <a:srgbClr val="3366FF"/>
                </a:solidFill>
                <a:latin typeface="Didot" pitchFamily="-89" charset="0"/>
              </a:rPr>
              <a:t> 			                        Team members availability </a:t>
            </a:r>
          </a:p>
          <a:p>
            <a:endParaRPr lang="en-US" altLang="en-US" sz="2000" b="1">
              <a:solidFill>
                <a:srgbClr val="ED181E"/>
              </a:solidFill>
              <a:latin typeface="Didot" pitchFamily="-89" charset="0"/>
            </a:endParaRPr>
          </a:p>
          <a:p>
            <a:r>
              <a:rPr lang="en-US" altLang="en-US" sz="2000" b="1">
                <a:solidFill>
                  <a:srgbClr val="CC0000"/>
                </a:solidFill>
                <a:latin typeface="Didot" pitchFamily="-89" charset="0"/>
              </a:rPr>
              <a:t>Discuss during the lecture on February 8 </a:t>
            </a:r>
          </a:p>
          <a:p>
            <a:endParaRPr lang="en-US" altLang="en-US" sz="2000">
              <a:latin typeface="Didot" pitchFamily="-89" charset="0"/>
            </a:endParaRPr>
          </a:p>
          <a:p>
            <a:r>
              <a:rPr lang="en-US" altLang="en-US" sz="2000">
                <a:latin typeface="Didot" pitchFamily="-89" charset="0"/>
              </a:rPr>
              <a:t>Pick one time on Doodle:  </a:t>
            </a:r>
            <a:r>
              <a:rPr lang="en-US" altLang="en-US" sz="2000">
                <a:hlinkClick r:id="rId3"/>
              </a:rPr>
              <a:t>https://doodle.com/poll/rgq5dq68w7rb2m5x</a:t>
            </a:r>
            <a:r>
              <a:rPr lang="en-US" altLang="en-US" sz="2000"/>
              <a:t> </a:t>
            </a:r>
            <a:endParaRPr lang="en-US" altLang="en-US" sz="2000">
              <a:latin typeface="Didot" pitchFamily="-89" charset="0"/>
            </a:endParaRPr>
          </a:p>
          <a:p>
            <a:endParaRPr lang="en-US" altLang="en-US" sz="2000">
              <a:latin typeface="Didot" pitchFamily="-8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3DF76AD-CBD8-4167-887A-82C931000B5C}" type="slidenum">
              <a:rPr lang="en-US" altLang="en-US" sz="1400"/>
              <a:pPr/>
              <a:t>5</a:t>
            </a:fld>
            <a:endParaRPr lang="en-US" altLang="en-US" sz="1400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0" y="1600200"/>
            <a:ext cx="914400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b="1">
                <a:latin typeface="Didot" pitchFamily="-89" charset="0"/>
              </a:rPr>
              <a:t>My e-mail: </a:t>
            </a:r>
            <a:r>
              <a:rPr lang="en-US" altLang="en-US" sz="2000">
                <a:latin typeface="Didot" pitchFamily="-89" charset="0"/>
              </a:rPr>
              <a:t> </a:t>
            </a:r>
            <a:r>
              <a:rPr lang="en-US" altLang="en-US" sz="2000" b="1">
                <a:solidFill>
                  <a:srgbClr val="0000FF"/>
                </a:solidFill>
                <a:latin typeface="Didot" pitchFamily="-89" charset="0"/>
              </a:rPr>
              <a:t>bburrell@mit.edu</a:t>
            </a:r>
          </a:p>
          <a:p>
            <a:r>
              <a:rPr lang="en-US" altLang="en-US" sz="2000" b="1">
                <a:latin typeface="Didot" pitchFamily="-89" charset="0"/>
              </a:rPr>
              <a:t>Bridget Silvia Derksen   e-mail:  </a:t>
            </a:r>
            <a:r>
              <a:rPr lang="en-US" altLang="en-US" sz="2000" b="1">
                <a:solidFill>
                  <a:srgbClr val="0000B3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bderksen@mit.edu</a:t>
            </a:r>
            <a:r>
              <a:rPr lang="en-US" altLang="en-US" sz="2000" b="1">
                <a:solidFill>
                  <a:srgbClr val="99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r>
              <a:rPr lang="en-US" altLang="en-US" sz="2000" b="1">
                <a:solidFill>
                  <a:srgbClr val="99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Alethia Mariotta </a:t>
            </a:r>
            <a:r>
              <a:rPr lang="en-US" altLang="en-US" sz="2000" b="1">
                <a:latin typeface="Calibri" panose="020F0502020204030204" pitchFamily="34" charset="0"/>
                <a:cs typeface="Calibri" panose="020F0502020204030204" pitchFamily="34" charset="0"/>
              </a:rPr>
              <a:t>e-mail: </a:t>
            </a:r>
            <a:r>
              <a:rPr lang="en-US" altLang="en-US" sz="2000" b="1">
                <a:solidFill>
                  <a:srgbClr val="99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abmariotta@gmail.com</a:t>
            </a:r>
            <a:endParaRPr lang="en-US" altLang="en-US" sz="2000" b="1">
              <a:latin typeface="Didot" pitchFamily="-89" charset="0"/>
              <a:cs typeface="Calibri" panose="020F0502020204030204" pitchFamily="34" charset="0"/>
            </a:endParaRPr>
          </a:p>
          <a:p>
            <a:endParaRPr lang="en-US" altLang="en-US" sz="2000">
              <a:latin typeface="Didot" pitchFamily="-89" charset="0"/>
              <a:cs typeface="Calibri" panose="020F0502020204030204" pitchFamily="34" charset="0"/>
            </a:endParaRPr>
          </a:p>
          <a:p>
            <a:r>
              <a:rPr lang="en-US" altLang="en-US" sz="1600" b="1">
                <a:latin typeface="Didot" pitchFamily="-89" charset="0"/>
                <a:cs typeface="Calibri" panose="020F0502020204030204" pitchFamily="34" charset="0"/>
              </a:rPr>
              <a:t>When </a:t>
            </a:r>
            <a:r>
              <a:rPr lang="en-US" altLang="en-US" sz="1800" b="1">
                <a:latin typeface="Didot" pitchFamily="-89" charset="0"/>
                <a:cs typeface="Calibri" panose="020F0502020204030204" pitchFamily="34" charset="0"/>
              </a:rPr>
              <a:t>emailing in subject line and in subject line of documents to be downloaded:</a:t>
            </a:r>
          </a:p>
          <a:p>
            <a:pPr algn="r"/>
            <a:r>
              <a:rPr lang="en-US" altLang="en-US" sz="1800" b="1">
                <a:solidFill>
                  <a:srgbClr val="CC0000"/>
                </a:solidFill>
                <a:latin typeface="Didot" pitchFamily="-89" charset="0"/>
                <a:cs typeface="Calibri" panose="020F0502020204030204" pitchFamily="34" charset="0"/>
              </a:rPr>
              <a:t>Last name-team#-your e-mail subject-date or sequential number</a:t>
            </a:r>
          </a:p>
          <a:p>
            <a:r>
              <a:rPr lang="en-US" altLang="en-US" sz="1800" b="1">
                <a:latin typeface="Didot" pitchFamily="-89" charset="0"/>
                <a:cs typeface="Calibri" panose="020F0502020204030204" pitchFamily="34" charset="0"/>
              </a:rPr>
              <a:t>Do not use slashes in subject lines for date in e-mails or documents to download.  </a:t>
            </a:r>
          </a:p>
          <a:p>
            <a:r>
              <a:rPr lang="en-US" altLang="en-US" sz="1800" b="1">
                <a:latin typeface="Didot" pitchFamily="-89" charset="0"/>
                <a:cs typeface="Calibri" panose="020F0502020204030204" pitchFamily="34" charset="0"/>
              </a:rPr>
              <a:t>Times e-mail will be checked: </a:t>
            </a:r>
            <a:r>
              <a:rPr lang="en-US" altLang="en-US" sz="1800" b="1">
                <a:solidFill>
                  <a:srgbClr val="0000FF"/>
                </a:solidFill>
                <a:latin typeface="Didot" pitchFamily="-89" charset="0"/>
                <a:cs typeface="Calibri" panose="020F0502020204030204" pitchFamily="34" charset="0"/>
              </a:rPr>
              <a:t>7:30 am; 11:00 am; 4:30 pm; 8:00 pm and 11:00 pm</a:t>
            </a:r>
          </a:p>
          <a:p>
            <a:endParaRPr lang="en-US" altLang="en-US" sz="1800" b="1">
              <a:solidFill>
                <a:srgbClr val="0000FF"/>
              </a:solidFill>
              <a:latin typeface="Didot" pitchFamily="-89" charset="0"/>
              <a:cs typeface="Calibri" panose="020F0502020204030204" pitchFamily="34" charset="0"/>
            </a:endParaRPr>
          </a:p>
          <a:p>
            <a:r>
              <a:rPr lang="en-US" altLang="en-US" sz="1800" b="1">
                <a:latin typeface="Didot" pitchFamily="-89" charset="0"/>
                <a:cs typeface="Calibri" panose="020F0502020204030204" pitchFamily="34" charset="0"/>
              </a:rPr>
              <a:t>Dropbox checked:                    </a:t>
            </a:r>
            <a:r>
              <a:rPr lang="en-US" altLang="en-US" sz="1800" b="1">
                <a:solidFill>
                  <a:srgbClr val="0000FF"/>
                </a:solidFill>
                <a:latin typeface="Didot" pitchFamily="-89" charset="0"/>
                <a:cs typeface="Calibri" panose="020F0502020204030204" pitchFamily="34" charset="0"/>
              </a:rPr>
              <a:t>three times weekly: Monday, Wednesday and Friday </a:t>
            </a:r>
          </a:p>
          <a:p>
            <a:endParaRPr lang="en-US" altLang="en-US" sz="1800" b="1">
              <a:latin typeface="Didot" pitchFamily="-89" charset="0"/>
              <a:cs typeface="Calibri" panose="020F0502020204030204" pitchFamily="34" charset="0"/>
            </a:endParaRPr>
          </a:p>
          <a:p>
            <a:r>
              <a:rPr lang="en-US" altLang="en-US" sz="1800" b="1">
                <a:latin typeface="Didot" pitchFamily="-89" charset="0"/>
                <a:cs typeface="Calibri" panose="020F0502020204030204" pitchFamily="34" charset="0"/>
              </a:rPr>
              <a:t>Reports I will read:</a:t>
            </a:r>
            <a:r>
              <a:rPr lang="en-US" altLang="en-US" sz="1800">
                <a:latin typeface="Didot" pitchFamily="-89" charset="0"/>
                <a:cs typeface="Calibri" panose="020F0502020204030204" pitchFamily="34" charset="0"/>
              </a:rPr>
              <a:t>	     </a:t>
            </a:r>
            <a:r>
              <a:rPr lang="en-US" altLang="en-US" sz="1800">
                <a:solidFill>
                  <a:srgbClr val="0000FF"/>
                </a:solidFill>
                <a:latin typeface="Didot" pitchFamily="-89" charset="0"/>
                <a:cs typeface="Calibri" panose="020F0502020204030204" pitchFamily="34" charset="0"/>
              </a:rPr>
              <a:t> </a:t>
            </a:r>
            <a:r>
              <a:rPr lang="en-US" altLang="en-US" sz="1800" b="1">
                <a:solidFill>
                  <a:srgbClr val="0000FF"/>
                </a:solidFill>
                <a:latin typeface="Didot" pitchFamily="-89" charset="0"/>
                <a:cs typeface="Calibri" panose="020F0502020204030204" pitchFamily="34" charset="0"/>
              </a:rPr>
              <a:t>Weekly Progress Reports, section 4 and Activity Lists</a:t>
            </a:r>
          </a:p>
          <a:p>
            <a:r>
              <a:rPr lang="en-US" altLang="en-US" sz="1800" b="1">
                <a:latin typeface="Didot" pitchFamily="-89" charset="0"/>
                <a:cs typeface="Calibri" panose="020F0502020204030204" pitchFamily="34" charset="0"/>
              </a:rPr>
              <a:t>			      </a:t>
            </a:r>
            <a:r>
              <a:rPr lang="en-US" altLang="en-US" sz="1800" b="1">
                <a:solidFill>
                  <a:srgbClr val="0000FF"/>
                </a:solidFill>
                <a:latin typeface="Didot" pitchFamily="-89" charset="0"/>
                <a:cs typeface="Calibri" panose="020F0502020204030204" pitchFamily="34" charset="0"/>
              </a:rPr>
              <a:t>Agendas</a:t>
            </a:r>
          </a:p>
          <a:p>
            <a:r>
              <a:rPr lang="en-US" altLang="en-US" sz="1800" b="1">
                <a:solidFill>
                  <a:srgbClr val="0000FF"/>
                </a:solidFill>
                <a:latin typeface="Didot" pitchFamily="-89" charset="0"/>
                <a:cs typeface="Calibri" panose="020F0502020204030204" pitchFamily="34" charset="0"/>
              </a:rPr>
              <a:t>		                    Minutes (optional)</a:t>
            </a:r>
          </a:p>
          <a:p>
            <a:r>
              <a:rPr lang="en-US" altLang="en-US" sz="1800" b="1">
                <a:solidFill>
                  <a:srgbClr val="0000FF"/>
                </a:solidFill>
                <a:latin typeface="Didot" pitchFamily="-89" charset="0"/>
                <a:cs typeface="Calibri" panose="020F0502020204030204" pitchFamily="34" charset="0"/>
              </a:rPr>
              <a:t>			      </a:t>
            </a:r>
            <a:endParaRPr lang="en-US" altLang="en-US" sz="1800" b="1">
              <a:latin typeface="Didot" pitchFamily="-89" charset="0"/>
              <a:cs typeface="Calibri" panose="020F0502020204030204" pitchFamily="34" charset="0"/>
            </a:endParaRPr>
          </a:p>
          <a:p>
            <a:r>
              <a:rPr lang="en-US" altLang="en-US" sz="1800" b="1">
                <a:latin typeface="Didot" pitchFamily="-89" charset="0"/>
                <a:cs typeface="Calibri" panose="020F0502020204030204" pitchFamily="34" charset="0"/>
              </a:rPr>
              <a:t>Reports Format:  </a:t>
            </a:r>
            <a:r>
              <a:rPr lang="en-US" altLang="en-US" sz="1800">
                <a:latin typeface="Didot" pitchFamily="-89" charset="0"/>
                <a:cs typeface="Calibri" panose="020F0502020204030204" pitchFamily="34" charset="0"/>
              </a:rPr>
              <a:t>                    </a:t>
            </a:r>
            <a:r>
              <a:rPr lang="en-US" altLang="en-US" sz="1800" b="1">
                <a:solidFill>
                  <a:srgbClr val="0000FF"/>
                </a:solidFill>
                <a:latin typeface="Didot" pitchFamily="-89" charset="0"/>
                <a:cs typeface="Calibri" panose="020F0502020204030204" pitchFamily="34" charset="0"/>
              </a:rPr>
              <a:t>Word Document </a:t>
            </a:r>
          </a:p>
          <a:p>
            <a:r>
              <a:rPr lang="en-US" altLang="en-US" sz="1800" b="1">
                <a:solidFill>
                  <a:srgbClr val="0000FF"/>
                </a:solidFill>
                <a:latin typeface="Didot" pitchFamily="-89" charset="0"/>
                <a:cs typeface="Calibri" panose="020F0502020204030204" pitchFamily="34" charset="0"/>
              </a:rPr>
              <a:t>			     If use PDF upload both</a:t>
            </a:r>
          </a:p>
          <a:p>
            <a:r>
              <a:rPr lang="en-US" altLang="en-US" sz="1800">
                <a:latin typeface="Didot" pitchFamily="-89" charset="0"/>
                <a:cs typeface="Calibri" panose="020F0502020204030204" pitchFamily="34" charset="0"/>
              </a:rPr>
              <a:t>			</a:t>
            </a:r>
            <a:endParaRPr lang="en-US" altLang="en-US" sz="1800">
              <a:cs typeface="Calibri" panose="020F0502020204030204" pitchFamily="34" charset="0"/>
            </a:endParaRPr>
          </a:p>
          <a:p>
            <a:endParaRPr lang="en-US" altLang="en-US" sz="160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2144713" y="447675"/>
            <a:ext cx="69992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b="1">
                <a:solidFill>
                  <a:srgbClr val="ED181E"/>
                </a:solidFill>
                <a:latin typeface="Didot" pitchFamily="-89" charset="0"/>
              </a:rPr>
              <a:t>Collaboration Toolbox</a:t>
            </a:r>
            <a:endParaRPr lang="en-US" altLang="en-US" b="1">
              <a:solidFill>
                <a:schemeClr val="accent2"/>
              </a:solidFill>
              <a:latin typeface="Didot" pitchFamily="-89" charset="0"/>
            </a:endParaRPr>
          </a:p>
          <a:p>
            <a:pPr algn="r"/>
            <a:r>
              <a:rPr lang="en-US" altLang="en-US" b="1">
                <a:solidFill>
                  <a:srgbClr val="0000FF"/>
                </a:solidFill>
                <a:latin typeface="Didot" pitchFamily="-89" charset="0"/>
              </a:rPr>
              <a:t>Team Correspondence</a:t>
            </a:r>
            <a:endParaRPr lang="en-US" alt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65911E5-6DC3-4A0B-A525-D31BE26D28A7}" type="slidenum">
              <a:rPr lang="en-US" altLang="en-US" sz="1400"/>
              <a:pPr/>
              <a:t>6</a:t>
            </a:fld>
            <a:endParaRPr lang="en-US" altLang="en-US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28600"/>
            <a:ext cx="7391400" cy="1219200"/>
          </a:xfrm>
        </p:spPr>
        <p:txBody>
          <a:bodyPr/>
          <a:lstStyle/>
          <a:p>
            <a:pPr algn="r" eaLnBrk="1" hangingPunct="1"/>
            <a:r>
              <a:rPr lang="en-US" altLang="en-US" smtClean="0">
                <a:solidFill>
                  <a:srgbClr val="CC0000"/>
                </a:solidFill>
                <a:latin typeface="Didot" pitchFamily="-89" charset="0"/>
                <a:ea typeface="ＭＳ Ｐゴシック" panose="020B0600070205080204" pitchFamily="34" charset="-128"/>
              </a:rPr>
              <a:t>Collaboration Toolbox</a:t>
            </a:r>
            <a:r>
              <a:rPr lang="en-US" altLang="en-US" smtClean="0">
                <a:solidFill>
                  <a:srgbClr val="ED181E"/>
                </a:solidFill>
                <a:latin typeface="Didot" pitchFamily="-89" charset="0"/>
                <a:ea typeface="ＭＳ Ｐゴシック" panose="020B0600070205080204" pitchFamily="34" charset="-128"/>
              </a:rPr>
              <a:t/>
            </a:r>
            <a:br>
              <a:rPr lang="en-US" altLang="en-US" smtClean="0">
                <a:solidFill>
                  <a:srgbClr val="ED181E"/>
                </a:solidFill>
                <a:latin typeface="Didot" pitchFamily="-89" charset="0"/>
                <a:ea typeface="ＭＳ Ｐゴシック" panose="020B0600070205080204" pitchFamily="34" charset="-128"/>
              </a:rPr>
            </a:br>
            <a:r>
              <a:rPr lang="en-US" altLang="en-US" sz="2000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What is a Team?</a:t>
            </a:r>
            <a:r>
              <a:rPr lang="en-US" altLang="en-US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        </a:t>
            </a:r>
            <a:r>
              <a:rPr lang="en-US" altLang="en-US" smtClean="0">
                <a:solidFill>
                  <a:srgbClr val="ED181E"/>
                </a:solidFill>
                <a:latin typeface="Didot" pitchFamily="-89" charset="0"/>
                <a:ea typeface="ＭＳ Ｐゴシック" panose="020B0600070205080204" pitchFamily="34" charset="-128"/>
              </a:rPr>
              <a:t/>
            </a:r>
            <a:br>
              <a:rPr lang="en-US" altLang="en-US" smtClean="0">
                <a:solidFill>
                  <a:srgbClr val="ED181E"/>
                </a:solidFill>
                <a:latin typeface="Didot" pitchFamily="-89" charset="0"/>
                <a:ea typeface="ＭＳ Ｐゴシック" panose="020B0600070205080204" pitchFamily="34" charset="-128"/>
              </a:rPr>
            </a:b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676400"/>
            <a:ext cx="8534400" cy="4876800"/>
          </a:xfrm>
        </p:spPr>
        <p:txBody>
          <a:bodyPr/>
          <a:lstStyle/>
          <a:p>
            <a:pPr algn="l" eaLnBrk="1" hangingPunct="1"/>
            <a:endParaRPr lang="en-US" altLang="en-US" sz="1800" b="1" smtClean="0">
              <a:ea typeface="ＭＳ Ｐゴシック" panose="020B0600070205080204" pitchFamily="34" charset="-128"/>
            </a:endParaRPr>
          </a:p>
          <a:p>
            <a:pPr algn="l" eaLnBrk="1" hangingPunct="1"/>
            <a:r>
              <a:rPr lang="en-US" altLang="en-US" sz="2800" b="1" smtClean="0">
                <a:latin typeface="Didot" pitchFamily="-89" charset="0"/>
                <a:ea typeface="ＭＳ Ｐゴシック" panose="020B0600070205080204" pitchFamily="34" charset="-128"/>
              </a:rPr>
              <a:t>Discuss as a Team:</a:t>
            </a:r>
          </a:p>
          <a:p>
            <a:pPr algn="l" eaLnBrk="1" hangingPunct="1"/>
            <a:endParaRPr lang="en-US" altLang="en-US" sz="2800" b="1" smtClean="0">
              <a:latin typeface="Didot" pitchFamily="-8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 b="1" smtClean="0">
                <a:solidFill>
                  <a:srgbClr val="CC0000"/>
                </a:solidFill>
                <a:latin typeface="Didot" pitchFamily="-89" charset="0"/>
                <a:ea typeface="ＭＳ Ｐゴシック" panose="020B0600070205080204" pitchFamily="34" charset="-128"/>
              </a:rPr>
              <a:t>“What is a Team?”</a:t>
            </a:r>
          </a:p>
          <a:p>
            <a:pPr eaLnBrk="1" hangingPunct="1"/>
            <a:endParaRPr lang="en-US" altLang="en-US" sz="2800" b="1" smtClean="0">
              <a:solidFill>
                <a:srgbClr val="0000FF"/>
              </a:solidFill>
              <a:latin typeface="Didot" pitchFamily="-89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 b="1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Write down Four Characteristics of a Team</a:t>
            </a:r>
            <a:r>
              <a:rPr lang="en-US" altLang="en-US" sz="2800" b="1" smtClean="0">
                <a:latin typeface="Didot" pitchFamily="-89" charset="0"/>
                <a:ea typeface="ＭＳ Ｐゴシック" panose="020B0600070205080204" pitchFamily="34" charset="-128"/>
              </a:rPr>
              <a:t>	</a:t>
            </a:r>
            <a:endParaRPr lang="en-US" altLang="en-US" sz="200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0CA400A-D7E9-4D66-92B8-DFFDA399252F}" type="slidenum">
              <a:rPr lang="en-US" altLang="en-US" sz="1400"/>
              <a:pPr/>
              <a:t>7</a:t>
            </a:fld>
            <a:endParaRPr lang="en-US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152400"/>
            <a:ext cx="7391400" cy="1219200"/>
          </a:xfrm>
        </p:spPr>
        <p:txBody>
          <a:bodyPr/>
          <a:lstStyle/>
          <a:p>
            <a:pPr algn="r" eaLnBrk="1" hangingPunct="1"/>
            <a:r>
              <a:rPr lang="en-US" altLang="en-US" smtClean="0">
                <a:solidFill>
                  <a:srgbClr val="CC0000"/>
                </a:solidFill>
                <a:latin typeface="Didot" pitchFamily="-89" charset="0"/>
                <a:ea typeface="ＭＳ Ｐゴシック" panose="020B0600070205080204" pitchFamily="34" charset="-128"/>
              </a:rPr>
              <a:t>Collaboration Toolbo</a:t>
            </a:r>
            <a:r>
              <a:rPr lang="en-US" altLang="en-US" smtClean="0">
                <a:solidFill>
                  <a:srgbClr val="ED181E"/>
                </a:solidFill>
                <a:latin typeface="Didot" pitchFamily="-89" charset="0"/>
                <a:ea typeface="ＭＳ Ｐゴシック" panose="020B0600070205080204" pitchFamily="34" charset="-128"/>
              </a:rPr>
              <a:t>x</a:t>
            </a:r>
            <a:r>
              <a:rPr lang="en-US" altLang="en-US" smtClean="0">
                <a:solidFill>
                  <a:schemeClr val="accent2"/>
                </a:solidFill>
                <a:latin typeface="Didot" pitchFamily="-89" charset="0"/>
                <a:ea typeface="ＭＳ Ｐゴシック" panose="020B0600070205080204" pitchFamily="34" charset="-128"/>
              </a:rPr>
              <a:t/>
            </a:r>
            <a:br>
              <a:rPr lang="en-US" altLang="en-US" smtClean="0">
                <a:solidFill>
                  <a:schemeClr val="accent2"/>
                </a:solidFill>
                <a:latin typeface="Didot" pitchFamily="-89" charset="0"/>
                <a:ea typeface="ＭＳ Ｐゴシック" panose="020B0600070205080204" pitchFamily="34" charset="-128"/>
              </a:rPr>
            </a:br>
            <a:r>
              <a:rPr lang="en-US" altLang="en-US" sz="2000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What is a Team?</a:t>
            </a:r>
            <a:br>
              <a:rPr lang="en-US" altLang="en-US" sz="2000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</a:br>
            <a:r>
              <a:rPr lang="en-US" altLang="en-US" sz="2000" smtClean="0">
                <a:solidFill>
                  <a:srgbClr val="008000"/>
                </a:solidFill>
                <a:latin typeface="Didot" pitchFamily="-89" charset="0"/>
                <a:ea typeface="ＭＳ Ｐゴシック" panose="020B0600070205080204" pitchFamily="34" charset="-128"/>
              </a:rPr>
              <a:t>Definition</a:t>
            </a:r>
            <a:r>
              <a:rPr lang="en-US" altLang="en-US" smtClean="0">
                <a:solidFill>
                  <a:srgbClr val="008000"/>
                </a:solidFill>
                <a:latin typeface="Didot" pitchFamily="-89" charset="0"/>
                <a:ea typeface="ＭＳ Ｐゴシック" panose="020B0600070205080204" pitchFamily="34" charset="-128"/>
              </a:rPr>
              <a:t>        </a:t>
            </a:r>
            <a:r>
              <a:rPr lang="en-US" altLang="en-US" smtClean="0">
                <a:solidFill>
                  <a:srgbClr val="ED181E"/>
                </a:solidFill>
                <a:latin typeface="Didot" pitchFamily="-89" charset="0"/>
                <a:ea typeface="ＭＳ Ｐゴシック" panose="020B0600070205080204" pitchFamily="34" charset="-128"/>
              </a:rPr>
              <a:t/>
            </a:r>
            <a:br>
              <a:rPr lang="en-US" altLang="en-US" smtClean="0">
                <a:solidFill>
                  <a:srgbClr val="ED181E"/>
                </a:solidFill>
                <a:latin typeface="Didot" pitchFamily="-89" charset="0"/>
                <a:ea typeface="ＭＳ Ｐゴシック" panose="020B0600070205080204" pitchFamily="34" charset="-128"/>
              </a:rPr>
            </a:b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7652" name="Subtitle 4"/>
          <p:cNvSpPr>
            <a:spLocks noGrp="1"/>
          </p:cNvSpPr>
          <p:nvPr>
            <p:ph type="subTitle" idx="1"/>
          </p:nvPr>
        </p:nvSpPr>
        <p:spPr>
          <a:xfrm>
            <a:off x="0" y="1524000"/>
            <a:ext cx="9144000" cy="5105400"/>
          </a:xfrm>
        </p:spPr>
        <p:txBody>
          <a:bodyPr/>
          <a:lstStyle/>
          <a:p>
            <a:r>
              <a:rPr lang="en-US" altLang="en-US" sz="1800" smtClean="0">
                <a:latin typeface="Didot" pitchFamily="-89" charset="0"/>
                <a:ea typeface="ＭＳ Ｐゴシック" panose="020B0600070205080204" pitchFamily="34" charset="-128"/>
                <a:cs typeface="Didot" pitchFamily="-89" charset="0"/>
              </a:rPr>
              <a:t>Shared Leadership Roles</a:t>
            </a:r>
          </a:p>
          <a:p>
            <a:r>
              <a:rPr lang="en-US" altLang="en-US" sz="1800" smtClean="0">
                <a:latin typeface="Didot" pitchFamily="-89" charset="0"/>
                <a:ea typeface="ＭＳ Ｐゴシック" panose="020B0600070205080204" pitchFamily="34" charset="-128"/>
                <a:cs typeface="Didot" pitchFamily="-89" charset="0"/>
              </a:rPr>
              <a:t>Individual and Mutual Accountability</a:t>
            </a:r>
          </a:p>
          <a:p>
            <a:r>
              <a:rPr lang="en-US" altLang="en-US" sz="1800" smtClean="0">
                <a:latin typeface="Didot" pitchFamily="-89" charset="0"/>
                <a:ea typeface="ＭＳ Ｐゴシック" panose="020B0600070205080204" pitchFamily="34" charset="-128"/>
                <a:cs typeface="Didot" pitchFamily="-89" charset="0"/>
              </a:rPr>
              <a:t>Delivery of a Specific Team Purpose</a:t>
            </a:r>
          </a:p>
          <a:p>
            <a:r>
              <a:rPr lang="en-US" altLang="en-US" sz="1800" smtClean="0">
                <a:latin typeface="Didot" pitchFamily="-89" charset="0"/>
                <a:ea typeface="ＭＳ Ｐゴシック" panose="020B0600070205080204" pitchFamily="34" charset="-128"/>
                <a:cs typeface="Didot" pitchFamily="-89" charset="0"/>
              </a:rPr>
              <a:t>Collective Work Product</a:t>
            </a:r>
          </a:p>
          <a:p>
            <a:r>
              <a:rPr lang="en-US" altLang="en-US" sz="1800" smtClean="0">
                <a:latin typeface="Didot" pitchFamily="-89" charset="0"/>
                <a:ea typeface="ＭＳ Ｐゴシック" panose="020B0600070205080204" pitchFamily="34" charset="-128"/>
                <a:cs typeface="Didot" pitchFamily="-89" charset="0"/>
              </a:rPr>
              <a:t>Encouragement of Open Ended Discussions</a:t>
            </a:r>
          </a:p>
          <a:p>
            <a:r>
              <a:rPr lang="en-US" altLang="en-US" sz="1800" smtClean="0">
                <a:latin typeface="Didot" pitchFamily="-89" charset="0"/>
                <a:ea typeface="ＭＳ Ｐゴシック" panose="020B0600070205080204" pitchFamily="34" charset="-128"/>
                <a:cs typeface="Didot" pitchFamily="-89" charset="0"/>
              </a:rPr>
              <a:t>Specific Problem Solving Meetings</a:t>
            </a:r>
          </a:p>
          <a:p>
            <a:r>
              <a:rPr lang="en-US" altLang="en-US" sz="1800" smtClean="0">
                <a:latin typeface="Didot" pitchFamily="-89" charset="0"/>
                <a:ea typeface="ＭＳ Ｐゴシック" panose="020B0600070205080204" pitchFamily="34" charset="-128"/>
                <a:cs typeface="Didot" pitchFamily="-89" charset="0"/>
              </a:rPr>
              <a:t>Performance Directly Assessed by Collective Work Product</a:t>
            </a:r>
          </a:p>
          <a:p>
            <a:r>
              <a:rPr lang="en-US" altLang="en-US" sz="1800" smtClean="0">
                <a:latin typeface="Didot" pitchFamily="-89" charset="0"/>
                <a:ea typeface="ＭＳ Ｐゴシック" panose="020B0600070205080204" pitchFamily="34" charset="-128"/>
                <a:cs typeface="Didot" pitchFamily="-89" charset="0"/>
              </a:rPr>
              <a:t>Discussions and Decisions about Problem Solving</a:t>
            </a:r>
          </a:p>
          <a:p>
            <a:r>
              <a:rPr lang="en-US" altLang="en-US" sz="1800" smtClean="0">
                <a:latin typeface="Didot" pitchFamily="-89" charset="0"/>
                <a:ea typeface="ＭＳ Ｐゴシック" panose="020B0600070205080204" pitchFamily="34" charset="-128"/>
                <a:cs typeface="Didot" pitchFamily="-89" charset="0"/>
              </a:rPr>
              <a:t>Members utilize Complimentary Skills Coordinating Synergy by Maximizing Strengths and Minimizing Weaknesses</a:t>
            </a:r>
          </a:p>
          <a:p>
            <a:r>
              <a:rPr lang="en-US" altLang="en-US" sz="1800" smtClean="0">
                <a:latin typeface="Didot" pitchFamily="-89" charset="0"/>
                <a:ea typeface="ＭＳ Ｐゴシック" panose="020B0600070205080204" pitchFamily="34" charset="-128"/>
                <a:cs typeface="Didot" pitchFamily="-89" charset="0"/>
              </a:rPr>
              <a:t>Members provide Acknowledgement and Support for Personal Expectations    </a:t>
            </a:r>
          </a:p>
          <a:p>
            <a:r>
              <a:rPr lang="en-US" altLang="en-US" sz="1800" smtClean="0">
                <a:latin typeface="Didot" pitchFamily="-89" charset="0"/>
                <a:ea typeface="ＭＳ Ｐゴシック" panose="020B0600070205080204" pitchFamily="34" charset="-128"/>
                <a:cs typeface="Didot" pitchFamily="-89" charset="0"/>
              </a:rPr>
              <a:t>Collaborating and Doing the Real Work Together</a:t>
            </a:r>
          </a:p>
          <a:p>
            <a:endParaRPr lang="en-US" altLang="en-US" sz="1800" smtClean="0">
              <a:latin typeface="Didot" pitchFamily="-89" charset="0"/>
              <a:ea typeface="ＭＳ Ｐゴシック" panose="020B0600070205080204" pitchFamily="34" charset="-128"/>
              <a:cs typeface="Didot" pitchFamily="-89" charset="0"/>
            </a:endParaRPr>
          </a:p>
          <a:p>
            <a:r>
              <a:rPr lang="en-US" altLang="en-US" sz="800" smtClean="0">
                <a:latin typeface="Didot" pitchFamily="-89" charset="0"/>
                <a:ea typeface="ＭＳ Ｐゴシック" panose="020B0600070205080204" pitchFamily="34" charset="-128"/>
                <a:cs typeface="Didot" pitchFamily="-89" charset="0"/>
              </a:rPr>
              <a:t>(Katzenbach, J. R. &amp; Smith, D.K., 1993)</a:t>
            </a:r>
          </a:p>
          <a:p>
            <a:endParaRPr lang="en-US" altLang="en-US" sz="2000" smtClean="0">
              <a:ea typeface="ＭＳ Ｐゴシック" panose="020B0600070205080204" pitchFamily="34" charset="-128"/>
            </a:endParaRPr>
          </a:p>
          <a:p>
            <a:endParaRPr lang="en-US" altLang="en-US" sz="2000" smtClean="0">
              <a:ea typeface="ＭＳ Ｐゴシック" panose="020B0600070205080204" pitchFamily="34" charset="-128"/>
            </a:endParaRPr>
          </a:p>
          <a:p>
            <a:endParaRPr lang="en-US" altLang="en-US" sz="2000" smtClean="0">
              <a:ea typeface="ＭＳ Ｐゴシック" panose="020B0600070205080204" pitchFamily="34" charset="-128"/>
            </a:endParaRPr>
          </a:p>
          <a:p>
            <a:endParaRPr lang="en-US" altLang="en-US" sz="2000" smtClean="0">
              <a:ea typeface="ＭＳ Ｐゴシック" panose="020B0600070205080204" pitchFamily="34" charset="-128"/>
            </a:endParaRPr>
          </a:p>
          <a:p>
            <a:endParaRPr lang="en-US" altLang="en-US" sz="2000" smtClean="0">
              <a:ea typeface="ＭＳ Ｐゴシック" panose="020B0600070205080204" pitchFamily="34" charset="-128"/>
            </a:endParaRPr>
          </a:p>
          <a:p>
            <a:endParaRPr lang="en-US" altLang="en-US" sz="2000" smtClean="0">
              <a:ea typeface="ＭＳ Ｐゴシック" panose="020B0600070205080204" pitchFamily="34" charset="-128"/>
            </a:endParaRPr>
          </a:p>
          <a:p>
            <a:endParaRPr lang="en-US" altLang="en-US" sz="2000" smtClean="0">
              <a:ea typeface="ＭＳ Ｐゴシック" panose="020B0600070205080204" pitchFamily="34" charset="-128"/>
            </a:endParaRPr>
          </a:p>
          <a:p>
            <a:r>
              <a:rPr lang="en-US" altLang="en-US" sz="2000" smtClean="0">
                <a:ea typeface="ＭＳ Ｐゴシック" panose="020B0600070205080204" pitchFamily="34" charset="-128"/>
              </a:rPr>
              <a:t>  </a:t>
            </a:r>
          </a:p>
          <a:p>
            <a:endParaRPr lang="en-US" altLang="en-US" sz="200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C81EE18A-88C5-4EB4-B843-8E11F42F7EAD}" type="slidenum">
              <a:rPr lang="en-US" altLang="en-US" sz="1400"/>
              <a:pPr/>
              <a:t>8</a:t>
            </a:fld>
            <a:endParaRPr lang="en-US" altLang="en-US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28600"/>
            <a:ext cx="7391400" cy="1219200"/>
          </a:xfrm>
        </p:spPr>
        <p:txBody>
          <a:bodyPr/>
          <a:lstStyle/>
          <a:p>
            <a:pPr algn="r" eaLnBrk="1" hangingPunct="1"/>
            <a:r>
              <a:rPr lang="en-US" altLang="en-US" smtClean="0">
                <a:solidFill>
                  <a:srgbClr val="CC0000"/>
                </a:solidFill>
                <a:latin typeface="Didot" pitchFamily="-89" charset="0"/>
                <a:ea typeface="ＭＳ Ｐゴシック" panose="020B0600070205080204" pitchFamily="34" charset="-128"/>
              </a:rPr>
              <a:t>Collaboration Toolbox</a:t>
            </a:r>
            <a:r>
              <a:rPr lang="en-US" altLang="en-US" smtClean="0">
                <a:solidFill>
                  <a:schemeClr val="accent2"/>
                </a:solidFill>
                <a:latin typeface="Didot" pitchFamily="-89" charset="0"/>
                <a:ea typeface="ＭＳ Ｐゴシック" panose="020B0600070205080204" pitchFamily="34" charset="-128"/>
              </a:rPr>
              <a:t/>
            </a:r>
            <a:br>
              <a:rPr lang="en-US" altLang="en-US" smtClean="0">
                <a:solidFill>
                  <a:schemeClr val="accent2"/>
                </a:solidFill>
                <a:latin typeface="Didot" pitchFamily="-89" charset="0"/>
                <a:ea typeface="ＭＳ Ｐゴシック" panose="020B0600070205080204" pitchFamily="34" charset="-128"/>
              </a:rPr>
            </a:br>
            <a:r>
              <a:rPr lang="en-US" altLang="en-US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>Check List for Week One </a:t>
            </a:r>
            <a:r>
              <a:rPr lang="en-US" altLang="en-US" sz="2000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  <a:t/>
            </a:r>
            <a:br>
              <a:rPr lang="en-US" altLang="en-US" sz="2000" smtClean="0">
                <a:solidFill>
                  <a:srgbClr val="0000FF"/>
                </a:solidFill>
                <a:latin typeface="Didot" pitchFamily="-89" charset="0"/>
                <a:ea typeface="ＭＳ Ｐゴシック" panose="020B0600070205080204" pitchFamily="34" charset="-128"/>
              </a:rPr>
            </a:br>
            <a:endParaRPr lang="en-US" altLang="en-US" smtClean="0">
              <a:solidFill>
                <a:srgbClr val="0000F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2430463" y="27447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0" y="2743200"/>
            <a:ext cx="91440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b="1"/>
          </a:p>
          <a:p>
            <a:pPr algn="ctr" eaLnBrk="1" hangingPunct="1">
              <a:spcBef>
                <a:spcPct val="20000"/>
              </a:spcBef>
            </a:pPr>
            <a:r>
              <a:rPr lang="en-US" altLang="en-US" b="1"/>
              <a:t>				</a:t>
            </a:r>
          </a:p>
        </p:txBody>
      </p:sp>
      <p:sp>
        <p:nvSpPr>
          <p:cNvPr id="29702" name="TextBox 6"/>
          <p:cNvSpPr txBox="1">
            <a:spLocks noChangeArrowheads="1"/>
          </p:cNvSpPr>
          <p:nvPr/>
        </p:nvSpPr>
        <p:spPr bwMode="auto">
          <a:xfrm>
            <a:off x="0" y="1295400"/>
            <a:ext cx="8991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1"/>
              <a:t>	</a:t>
            </a:r>
            <a:endParaRPr lang="en-US" altLang="en-US" sz="1800"/>
          </a:p>
          <a:p>
            <a:r>
              <a:rPr lang="en-US" altLang="en-US" sz="1800" b="1">
                <a:solidFill>
                  <a:srgbClr val="CC0000"/>
                </a:solidFill>
              </a:rPr>
              <a:t>Activity              				Time or Due Date </a:t>
            </a:r>
            <a:r>
              <a:rPr lang="en-US" altLang="en-US" sz="1800">
                <a:solidFill>
                  <a:srgbClr val="CC0000"/>
                </a:solidFill>
              </a:rPr>
              <a:t>	 </a:t>
            </a:r>
          </a:p>
          <a:p>
            <a:r>
              <a:rPr lang="en-US" altLang="en-US" sz="1800">
                <a:solidFill>
                  <a:srgbClr val="CC0000"/>
                </a:solidFill>
              </a:rPr>
              <a:t> </a:t>
            </a:r>
          </a:p>
          <a:p>
            <a:r>
              <a:rPr lang="en-US" altLang="en-US" sz="1800"/>
              <a:t>Download Entrance Conference Team Booklet      for Lecture February 8 	</a:t>
            </a:r>
          </a:p>
          <a:p>
            <a:r>
              <a:rPr lang="en-US" altLang="en-US" sz="1800"/>
              <a:t>Read Manual, Module 2-6		                Read before Feb 8: 1:00 PM </a:t>
            </a:r>
          </a:p>
          <a:p>
            <a:r>
              <a:rPr lang="en-US" altLang="en-US" sz="1800"/>
              <a:t>Team Lecture  (4-370)     			Feb 8:  1:00 – 3:00 PM  </a:t>
            </a:r>
          </a:p>
          <a:p>
            <a:r>
              <a:rPr lang="en-US" altLang="en-US" sz="1800"/>
              <a:t>Everyone must attend   </a:t>
            </a:r>
          </a:p>
          <a:p>
            <a:r>
              <a:rPr lang="en-US" altLang="en-US" sz="1800"/>
              <a:t>Sign up for Team Entrance Conference		by Feb 10</a:t>
            </a:r>
            <a:r>
              <a:rPr lang="en-US" altLang="en-US" sz="1800" baseline="30000"/>
              <a:t>th</a:t>
            </a:r>
            <a:r>
              <a:rPr lang="en-US" altLang="en-US" sz="1800"/>
              <a:t>; 10 PM</a:t>
            </a:r>
          </a:p>
          <a:p>
            <a:r>
              <a:rPr lang="en-US" altLang="en-US" sz="1800"/>
              <a:t>Rotation Schedule </a:t>
            </a:r>
          </a:p>
          <a:p>
            <a:r>
              <a:rPr lang="en-US" altLang="en-US" sz="1800"/>
              <a:t>(Entrance Conference Team Booklet</a:t>
            </a:r>
            <a:r>
              <a:rPr lang="en-US" altLang="en-US" sz="1800" b="1"/>
              <a:t>)                    </a:t>
            </a:r>
            <a:r>
              <a:rPr lang="en-US" altLang="en-US" sz="1800"/>
              <a:t>By February 10</a:t>
            </a:r>
            <a:r>
              <a:rPr lang="en-US" altLang="en-US" sz="1800" baseline="30000"/>
              <a:t>th</a:t>
            </a:r>
            <a:r>
              <a:rPr lang="en-US" altLang="en-US" sz="1800"/>
              <a:t>; 10 PM </a:t>
            </a:r>
          </a:p>
          <a:p>
            <a:r>
              <a:rPr lang="en-US" altLang="en-US" sz="1800"/>
              <a:t>upload onto website: 1026/27/29/ Rotation Schedule accessed through teambuilding website Announcements</a:t>
            </a:r>
          </a:p>
          <a:p>
            <a:r>
              <a:rPr lang="en-US" altLang="en-US" sz="1800"/>
              <a:t>Ground Rules, Mission Statement, </a:t>
            </a:r>
          </a:p>
          <a:p>
            <a:r>
              <a:rPr lang="en-US" altLang="en-US" sz="1800"/>
              <a:t>Strength and Weaknesses, Expectations                Night before entrance conference upload to         </a:t>
            </a:r>
          </a:p>
          <a:p>
            <a:r>
              <a:rPr lang="en-US" altLang="en-US" sz="1800"/>
              <a:t>                                                                               Dropbox (see Dropbox instructions)  See 				               Entrance Conference Announcement for 				               further Instructions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188</Words>
  <Application>Microsoft Office PowerPoint</Application>
  <PresentationFormat>On-screen Show (4:3)</PresentationFormat>
  <Paragraphs>129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Times</vt:lpstr>
      <vt:lpstr>ＭＳ Ｐゴシック</vt:lpstr>
      <vt:lpstr>Arial</vt:lpstr>
      <vt:lpstr>Didot</vt:lpstr>
      <vt:lpstr>Calibri</vt:lpstr>
      <vt:lpstr>Blank</vt:lpstr>
      <vt:lpstr>Collaboration Toolbox  Context</vt:lpstr>
      <vt:lpstr>Collaboration Toolbox Context Grading</vt:lpstr>
      <vt:lpstr>PowerPoint Presentation</vt:lpstr>
      <vt:lpstr>PowerPoint Presentation</vt:lpstr>
      <vt:lpstr>PowerPoint Presentation</vt:lpstr>
      <vt:lpstr>Collaboration Toolbox What is a Team?         </vt:lpstr>
      <vt:lpstr>Collaboration Toolbox What is a Team? Definition         </vt:lpstr>
      <vt:lpstr>Collaboration Toolbox Check List for Week One  </vt:lpstr>
    </vt:vector>
  </TitlesOfParts>
  <Company>MIT Dept. of Chemical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Collaboration Toolbox</dc:title>
  <dc:creator>Clark K. Colton</dc:creator>
  <cp:lastModifiedBy>Chemeng1</cp:lastModifiedBy>
  <cp:revision>251</cp:revision>
  <cp:lastPrinted>2006-02-04T07:47:32Z</cp:lastPrinted>
  <dcterms:created xsi:type="dcterms:W3CDTF">2018-02-05T23:56:00Z</dcterms:created>
  <dcterms:modified xsi:type="dcterms:W3CDTF">2018-02-06T05:07:27Z</dcterms:modified>
</cp:coreProperties>
</file>