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20"/>
  </p:notesMasterIdLst>
  <p:sldIdLst>
    <p:sldId id="257" r:id="rId2"/>
    <p:sldId id="274" r:id="rId3"/>
    <p:sldId id="283" r:id="rId4"/>
    <p:sldId id="275" r:id="rId5"/>
    <p:sldId id="276" r:id="rId6"/>
    <p:sldId id="278" r:id="rId7"/>
    <p:sldId id="279" r:id="rId8"/>
    <p:sldId id="280" r:id="rId9"/>
    <p:sldId id="281" r:id="rId10"/>
    <p:sldId id="282" r:id="rId11"/>
    <p:sldId id="287" r:id="rId12"/>
    <p:sldId id="320" r:id="rId13"/>
    <p:sldId id="321" r:id="rId14"/>
    <p:sldId id="322" r:id="rId15"/>
    <p:sldId id="323" r:id="rId16"/>
    <p:sldId id="324" r:id="rId17"/>
    <p:sldId id="325" r:id="rId18"/>
    <p:sldId id="307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26" d="100"/>
          <a:sy n="126" d="100"/>
        </p:scale>
        <p:origin x="-2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F39074-B810-3448-B47F-70BA05E023EA}" type="datetimeFigureOut">
              <a:rPr lang="en-US" smtClean="0"/>
              <a:pPr/>
              <a:t>2/13/19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0C8D63-EBEC-654D-979D-50ABEEF5F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3C2DB1-7F41-0646-A6BC-10A052D1EF32}" type="slidenum">
              <a:rPr lang="en-US"/>
              <a:pPr/>
              <a:t>1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Note: (as competence and commitment increased)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6A326-7F45-403A-892C-9EFA18C1B49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F39B-8327-F84C-8D93-6F2D89F270A8}" type="datetimeFigureOut">
              <a:rPr lang="en-US" smtClean="0"/>
              <a:pPr/>
              <a:t>2/13/19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E553-72D4-5842-9963-16CDC2464E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F39B-8327-F84C-8D93-6F2D89F270A8}" type="datetimeFigureOut">
              <a:rPr lang="en-US" smtClean="0"/>
              <a:pPr/>
              <a:t>2/13/19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E553-72D4-5842-9963-16CDC2464E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F39B-8327-F84C-8D93-6F2D89F270A8}" type="datetimeFigureOut">
              <a:rPr lang="en-US" smtClean="0"/>
              <a:pPr/>
              <a:t>2/13/19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E553-72D4-5842-9963-16CDC2464E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F39B-8327-F84C-8D93-6F2D89F270A8}" type="datetimeFigureOut">
              <a:rPr lang="en-US" smtClean="0"/>
              <a:pPr/>
              <a:t>2/13/19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E553-72D4-5842-9963-16CDC2464E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F39B-8327-F84C-8D93-6F2D89F270A8}" type="datetimeFigureOut">
              <a:rPr lang="en-US" smtClean="0"/>
              <a:pPr/>
              <a:t>2/13/19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E553-72D4-5842-9963-16CDC2464E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F39B-8327-F84C-8D93-6F2D89F270A8}" type="datetimeFigureOut">
              <a:rPr lang="en-US" smtClean="0"/>
              <a:pPr/>
              <a:t>2/13/19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E553-72D4-5842-9963-16CDC2464E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F39B-8327-F84C-8D93-6F2D89F270A8}" type="datetimeFigureOut">
              <a:rPr lang="en-US" smtClean="0"/>
              <a:pPr/>
              <a:t>2/13/19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E553-72D4-5842-9963-16CDC2464E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F39B-8327-F84C-8D93-6F2D89F270A8}" type="datetimeFigureOut">
              <a:rPr lang="en-US" smtClean="0"/>
              <a:pPr/>
              <a:t>2/13/19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E553-72D4-5842-9963-16CDC2464E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F39B-8327-F84C-8D93-6F2D89F270A8}" type="datetimeFigureOut">
              <a:rPr lang="en-US" smtClean="0"/>
              <a:pPr/>
              <a:t>2/13/19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E553-72D4-5842-9963-16CDC2464E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F39B-8327-F84C-8D93-6F2D89F270A8}" type="datetimeFigureOut">
              <a:rPr lang="en-US" smtClean="0"/>
              <a:pPr/>
              <a:t>2/13/19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E553-72D4-5842-9963-16CDC2464E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F39B-8327-F84C-8D93-6F2D89F270A8}" type="datetimeFigureOut">
              <a:rPr lang="en-US" smtClean="0"/>
              <a:pPr/>
              <a:t>2/13/19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E553-72D4-5842-9963-16CDC2464E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9F39B-8327-F84C-8D93-6F2D89F270A8}" type="datetimeFigureOut">
              <a:rPr lang="en-US" smtClean="0"/>
              <a:pPr/>
              <a:t>2/13/19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AE553-72D4-5842-9963-16CDC2464EE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sayeconomy.com/sources/" TargetMode="Externa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DA60D3-A8B4-8240-8CD7-102FE50FDA26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52400"/>
            <a:ext cx="8987959" cy="1219200"/>
          </a:xfrm>
        </p:spPr>
        <p:txBody>
          <a:bodyPr>
            <a:normAutofit fontScale="90000"/>
          </a:bodyPr>
          <a:lstStyle/>
          <a:p>
            <a:pPr algn="r" eaLnBrk="1" hangingPunct="1"/>
            <a:r>
              <a:rPr lang="en-US" sz="2667" dirty="0" smtClean="0">
                <a:solidFill>
                  <a:srgbClr val="ED181E"/>
                </a:solidFill>
                <a:latin typeface="Didot" charset="0"/>
              </a:rPr>
              <a:t/>
            </a:r>
            <a:br>
              <a:rPr lang="en-US" sz="2667" dirty="0" smtClean="0">
                <a:solidFill>
                  <a:srgbClr val="ED181E"/>
                </a:solidFill>
                <a:latin typeface="Didot" charset="0"/>
              </a:rPr>
            </a:br>
            <a:r>
              <a:rPr lang="en-US" sz="2667" dirty="0" smtClean="0">
                <a:solidFill>
                  <a:srgbClr val="ED181E"/>
                </a:solidFill>
                <a:latin typeface="Didot" charset="0"/>
              </a:rPr>
              <a:t/>
            </a:r>
            <a:br>
              <a:rPr lang="en-US" sz="2667" dirty="0" smtClean="0">
                <a:solidFill>
                  <a:srgbClr val="ED181E"/>
                </a:solidFill>
                <a:latin typeface="Didot" charset="0"/>
              </a:rPr>
            </a:br>
            <a:r>
              <a:rPr lang="en-US" sz="2667" dirty="0" smtClean="0">
                <a:solidFill>
                  <a:srgbClr val="ED181E"/>
                </a:solidFill>
                <a:latin typeface="Didot" charset="0"/>
              </a:rPr>
              <a:t/>
            </a:r>
            <a:br>
              <a:rPr lang="en-US" sz="2667" dirty="0" smtClean="0">
                <a:solidFill>
                  <a:srgbClr val="ED181E"/>
                </a:solidFill>
                <a:latin typeface="Didot" charset="0"/>
              </a:rPr>
            </a:br>
            <a:r>
              <a:rPr lang="en-US" sz="2667" b="1" dirty="0" smtClean="0">
                <a:solidFill>
                  <a:schemeClr val="accent2"/>
                </a:solidFill>
                <a:latin typeface="Didot" charset="0"/>
              </a:rPr>
              <a:t>Collaboration Toolbox</a:t>
            </a:r>
            <a:br>
              <a:rPr lang="en-US" sz="2667" b="1" dirty="0" smtClean="0">
                <a:solidFill>
                  <a:schemeClr val="accent2"/>
                </a:solidFill>
                <a:latin typeface="Didot" charset="0"/>
              </a:rPr>
            </a:br>
            <a:r>
              <a:rPr lang="en-US" sz="2667" b="1" dirty="0" smtClean="0">
                <a:solidFill>
                  <a:schemeClr val="accent1"/>
                </a:solidFill>
                <a:latin typeface="+mn-lt"/>
              </a:rPr>
              <a:t>Two Concepts</a:t>
            </a:r>
            <a:r>
              <a:rPr lang="en-US" sz="2667" dirty="0" smtClean="0">
                <a:solidFill>
                  <a:srgbClr val="0000FF"/>
                </a:solidFill>
                <a:latin typeface="Didot" charset="0"/>
              </a:rPr>
              <a:t/>
            </a:r>
            <a:br>
              <a:rPr lang="en-US" sz="2667" dirty="0" smtClean="0">
                <a:solidFill>
                  <a:srgbClr val="0000FF"/>
                </a:solidFill>
                <a:latin typeface="Didot" charset="0"/>
              </a:rPr>
            </a:br>
            <a:r>
              <a:rPr lang="en-US" dirty="0" smtClean="0">
                <a:solidFill>
                  <a:srgbClr val="008000"/>
                </a:solidFill>
                <a:latin typeface="Calibri" charset="0"/>
                <a:ea typeface="Calibri" charset="0"/>
                <a:cs typeface="Calibri" charset="0"/>
              </a:rPr>
              <a:t>        </a:t>
            </a:r>
            <a:r>
              <a:rPr lang="en-US" dirty="0" smtClean="0">
                <a:solidFill>
                  <a:srgbClr val="ED181E"/>
                </a:solidFill>
                <a:latin typeface="Calibri" charset="0"/>
                <a:ea typeface="Calibri" charset="0"/>
                <a:cs typeface="Calibri" charset="0"/>
              </a:rPr>
              <a:t/>
            </a:r>
            <a:br>
              <a:rPr lang="en-US" dirty="0" smtClean="0">
                <a:solidFill>
                  <a:srgbClr val="ED181E"/>
                </a:solidFill>
                <a:latin typeface="Calibri" charset="0"/>
                <a:ea typeface="Calibri" charset="0"/>
                <a:cs typeface="Calibri" charset="0"/>
              </a:rPr>
            </a:br>
            <a:endParaRPr lang="en-US" dirty="0" smtClean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1748" name="Subtitle 4"/>
          <p:cNvSpPr>
            <a:spLocks noGrp="1"/>
          </p:cNvSpPr>
          <p:nvPr>
            <p:ph type="subTitle" idx="1"/>
          </p:nvPr>
        </p:nvSpPr>
        <p:spPr>
          <a:xfrm>
            <a:off x="0" y="1524000"/>
            <a:ext cx="9144000" cy="5105400"/>
          </a:xfrm>
        </p:spPr>
        <p:txBody>
          <a:bodyPr>
            <a:normAutofit fontScale="70000" lnSpcReduction="20000"/>
          </a:bodyPr>
          <a:lstStyle/>
          <a:p>
            <a:endParaRPr lang="en-US" sz="800" dirty="0" smtClean="0"/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sz="5120" b="1" dirty="0" smtClean="0">
              <a:solidFill>
                <a:schemeClr val="tx1"/>
              </a:solidFill>
            </a:endParaRPr>
          </a:p>
          <a:p>
            <a:r>
              <a:rPr lang="en-US" sz="5120" b="1" dirty="0" smtClean="0">
                <a:solidFill>
                  <a:srgbClr val="4F81BD"/>
                </a:solidFill>
              </a:rPr>
              <a:t>Situational Leadership</a:t>
            </a:r>
          </a:p>
          <a:p>
            <a:endParaRPr lang="en-US" sz="5120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  </a:t>
            </a:r>
          </a:p>
          <a:p>
            <a:endParaRPr lang="en-US" sz="2000" dirty="0" smtClean="0"/>
          </a:p>
        </p:txBody>
      </p:sp>
      <p:pic>
        <p:nvPicPr>
          <p:cNvPr id="5" name="P 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6500" y="152400"/>
            <a:ext cx="1311159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sz="2400" b="1" dirty="0" smtClean="0">
                <a:solidFill>
                  <a:schemeClr val="accent2"/>
                </a:solidFill>
              </a:rPr>
              <a:t>Collaboration Toolbox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>
                <a:solidFill>
                  <a:srgbClr val="4F81BD"/>
                </a:solidFill>
              </a:rPr>
              <a:t>Situational Leadership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>
                <a:solidFill>
                  <a:srgbClr val="008000"/>
                </a:solidFill>
              </a:rPr>
              <a:t>How the SL Model Relates to TKI</a:t>
            </a:r>
            <a:endParaRPr lang="en-US" sz="2400" b="1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1913467"/>
          </a:xfrm>
        </p:spPr>
        <p:txBody>
          <a:bodyPr/>
          <a:lstStyle/>
          <a:p>
            <a:pPr marL="0" indent="0" algn="ctr">
              <a:buNone/>
            </a:pPr>
            <a:endParaRPr lang="en-US" sz="2400" dirty="0" smtClean="0"/>
          </a:p>
          <a:p>
            <a:pPr marL="0" indent="0" algn="ctr">
              <a:buNone/>
            </a:pPr>
            <a:r>
              <a:rPr lang="en-US" sz="2400" dirty="0" smtClean="0"/>
              <a:t>TKI is an indicator of how you naturally manage your conflicts</a:t>
            </a:r>
          </a:p>
          <a:p>
            <a:pPr marL="0" indent="0" algn="ctr">
              <a:buNone/>
            </a:pPr>
            <a:r>
              <a:rPr lang="en-US" sz="2400" dirty="0" smtClean="0"/>
              <a:t>While Situational Leadership is an indicator of how you naturally manage your team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32088" y="3513666"/>
            <a:ext cx="20686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2"/>
                </a:solidFill>
              </a:rPr>
              <a:t>Understanding team dynamics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94490" y="3513666"/>
            <a:ext cx="256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4F81BD"/>
                </a:solidFill>
              </a:rPr>
              <a:t>Conscious of own behavioral patterns</a:t>
            </a:r>
            <a:endParaRPr lang="en-US" sz="2000" b="1" dirty="0">
              <a:solidFill>
                <a:srgbClr val="4F81BD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32088" y="5545666"/>
            <a:ext cx="58751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charset="2"/>
              <a:buChar char="à"/>
            </a:pPr>
            <a:r>
              <a:rPr lang="en-US" sz="2000" b="1" dirty="0" smtClean="0">
                <a:solidFill>
                  <a:srgbClr val="008000"/>
                </a:solidFill>
                <a:sym typeface="Wingdings"/>
              </a:rPr>
              <a:t>               Adapt leadership style to meet</a:t>
            </a:r>
          </a:p>
          <a:p>
            <a:r>
              <a:rPr lang="en-US" sz="2000" b="1" dirty="0" smtClean="0">
                <a:solidFill>
                  <a:srgbClr val="008000"/>
                </a:solidFill>
                <a:sym typeface="Wingdings"/>
              </a:rPr>
              <a:t>     team expectations and accomplish project goals</a:t>
            </a:r>
            <a:endParaRPr lang="en-US" sz="2000" b="1" dirty="0">
              <a:solidFill>
                <a:srgbClr val="0080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779889" y="4442178"/>
            <a:ext cx="860778" cy="8636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5122333" y="4442178"/>
            <a:ext cx="733778" cy="8636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6750" y="274637"/>
            <a:ext cx="1291167" cy="1143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675466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686800" cy="47670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rgbClr val="C0504D"/>
                </a:solidFill>
              </a:rPr>
              <a:t>Leadership Style:</a:t>
            </a:r>
          </a:p>
          <a:p>
            <a:pPr marL="0" indent="0">
              <a:buNone/>
            </a:pPr>
            <a:endParaRPr lang="en-US" sz="2400" b="1" dirty="0" smtClean="0">
              <a:solidFill>
                <a:srgbClr val="4F81BD"/>
              </a:solidFill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4F81BD"/>
                </a:solidFill>
              </a:rPr>
              <a:t>Most did not change style (3/5) when change occurred, shifted towards low-directive</a:t>
            </a:r>
            <a:r>
              <a:rPr lang="en-US" sz="2400" b="1" dirty="0" smtClean="0">
                <a:solidFill>
                  <a:srgbClr val="0000FF"/>
                </a:solidFill>
              </a:rPr>
              <a:t>      	</a:t>
            </a:r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r>
              <a:rPr lang="en-US" sz="2400" b="1" dirty="0" smtClean="0">
                <a:solidFill>
                  <a:srgbClr val="C0504D"/>
                </a:solidFill>
              </a:rPr>
              <a:t>Team Motivation:</a:t>
            </a:r>
          </a:p>
          <a:p>
            <a:pPr marL="0" indent="0">
              <a:buNone/>
            </a:pPr>
            <a:endParaRPr lang="en-US" sz="2400" b="1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en-US" sz="2400" b="1" dirty="0"/>
              <a:t>	</a:t>
            </a:r>
            <a:r>
              <a:rPr lang="en-US" sz="2400" b="1" dirty="0" smtClean="0">
                <a:solidFill>
                  <a:srgbClr val="4F81BD"/>
                </a:solidFill>
              </a:rPr>
              <a:t>A) Shift towards high commitment as competence increased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C0504D"/>
                </a:solidFill>
              </a:rPr>
              <a:t>or</a:t>
            </a:r>
          </a:p>
          <a:p>
            <a:pPr marL="0" indent="0">
              <a:buNone/>
            </a:pPr>
            <a:r>
              <a:rPr lang="en-US" sz="2400" b="1" dirty="0"/>
              <a:t>	</a:t>
            </a:r>
            <a:r>
              <a:rPr lang="en-US" sz="2400" b="1" dirty="0" smtClean="0">
                <a:solidFill>
                  <a:srgbClr val="008000"/>
                </a:solidFill>
              </a:rPr>
              <a:t>B) Shift towards low commitment, as enthusiasm diminished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sz="2400" b="1" dirty="0" smtClean="0">
                <a:solidFill>
                  <a:schemeClr val="accent2"/>
                </a:solidFill>
              </a:rPr>
              <a:t>Collaboration Toolbox</a:t>
            </a:r>
            <a:r>
              <a:rPr lang="en-US" sz="2400" b="1" dirty="0" smtClean="0">
                <a:solidFill>
                  <a:srgbClr val="008000"/>
                </a:solidFill>
              </a:rPr>
              <a:t/>
            </a:r>
            <a:br>
              <a:rPr lang="en-US" sz="2400" b="1" dirty="0" smtClean="0">
                <a:solidFill>
                  <a:srgbClr val="008000"/>
                </a:solidFill>
              </a:rPr>
            </a:br>
            <a:r>
              <a:rPr lang="en-US" sz="2400" b="1" dirty="0" smtClean="0">
                <a:solidFill>
                  <a:srgbClr val="4F81BD"/>
                </a:solidFill>
              </a:rPr>
              <a:t>Situational Leadership</a:t>
            </a:r>
            <a:r>
              <a:rPr lang="en-US" sz="2400" b="1" dirty="0" smtClean="0">
                <a:solidFill>
                  <a:srgbClr val="008000"/>
                </a:solidFill>
              </a:rPr>
              <a:t/>
            </a:r>
            <a:br>
              <a:rPr lang="en-US" sz="2400" b="1" dirty="0" smtClean="0">
                <a:solidFill>
                  <a:srgbClr val="008000"/>
                </a:solidFill>
              </a:rPr>
            </a:br>
            <a:r>
              <a:rPr lang="en-US" sz="2400" b="1" dirty="0" smtClean="0">
                <a:solidFill>
                  <a:srgbClr val="008000"/>
                </a:solidFill>
              </a:rPr>
              <a:t>Trends in changes of behavior 2013</a:t>
            </a:r>
            <a:endParaRPr lang="en-US" sz="2400" b="1" dirty="0">
              <a:solidFill>
                <a:srgbClr val="008000"/>
              </a:solidFill>
            </a:endParaRPr>
          </a:p>
        </p:txBody>
      </p:sp>
      <p:pic>
        <p:nvPicPr>
          <p:cNvPr id="5" name="P 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5583" y="274638"/>
            <a:ext cx="1206500" cy="107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 val="2836529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609600"/>
            <a:ext cx="7772400" cy="1524000"/>
          </a:xfrm>
        </p:spPr>
        <p:txBody>
          <a:bodyPr>
            <a:normAutofit/>
          </a:bodyPr>
          <a:lstStyle/>
          <a:p>
            <a:pPr algn="r"/>
            <a:r>
              <a:rPr lang="en-US" sz="2400" b="1" dirty="0" smtClean="0">
                <a:solidFill>
                  <a:srgbClr val="ED181E"/>
                </a:solidFill>
                <a:latin typeface="Calibri" charset="0"/>
                <a:ea typeface="Calibri" charset="0"/>
                <a:cs typeface="Calibri" charset="0"/>
              </a:rPr>
              <a:t>Collaboration Toolbox</a:t>
            </a:r>
            <a:r>
              <a:rPr lang="en-US" sz="2400" b="1" dirty="0" smtClean="0">
                <a:solidFill>
                  <a:srgbClr val="0000FF"/>
                </a:solidFill>
                <a:latin typeface="Calibri" charset="0"/>
                <a:ea typeface="Calibri" charset="0"/>
                <a:cs typeface="Calibri" charset="0"/>
              </a:rPr>
              <a:t/>
            </a:r>
            <a:br>
              <a:rPr lang="en-US" sz="2400" b="1" dirty="0" smtClean="0">
                <a:solidFill>
                  <a:srgbClr val="0000FF"/>
                </a:solidFill>
                <a:latin typeface="Calibri" charset="0"/>
                <a:ea typeface="Calibri" charset="0"/>
                <a:cs typeface="Calibri" charset="0"/>
              </a:rPr>
            </a:br>
            <a:r>
              <a:rPr lang="en-US" sz="2400" b="1" dirty="0" smtClean="0">
                <a:solidFill>
                  <a:schemeClr val="accent1"/>
                </a:solidFill>
                <a:latin typeface="Calibri" charset="0"/>
                <a:ea typeface="Calibri" charset="0"/>
                <a:cs typeface="Calibri" charset="0"/>
              </a:rPr>
              <a:t>Situational Leadership</a:t>
            </a:r>
            <a:r>
              <a:rPr lang="en-US" sz="2400" b="1" dirty="0" smtClean="0">
                <a:latin typeface="Calibri" charset="0"/>
                <a:ea typeface="Calibri" charset="0"/>
                <a:cs typeface="Calibri" charset="0"/>
              </a:rPr>
              <a:t/>
            </a:r>
            <a:br>
              <a:rPr lang="en-US" sz="2400" b="1" dirty="0" smtClean="0">
                <a:latin typeface="Calibri" charset="0"/>
                <a:ea typeface="Calibri" charset="0"/>
                <a:cs typeface="Calibri" charset="0"/>
              </a:rPr>
            </a:br>
            <a:r>
              <a:rPr lang="en-US" sz="2400" b="1" dirty="0" smtClean="0">
                <a:solidFill>
                  <a:srgbClr val="008000"/>
                </a:solidFill>
                <a:latin typeface="Calibri" charset="0"/>
                <a:ea typeface="Calibri" charset="0"/>
                <a:cs typeface="Calibri" charset="0"/>
              </a:rPr>
              <a:t>Chocolate River Project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Designing a Bridge</a:t>
            </a:r>
          </a:p>
        </p:txBody>
      </p:sp>
      <p:pic>
        <p:nvPicPr>
          <p:cNvPr id="5" name="P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609600"/>
            <a:ext cx="1331383" cy="1380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59833" y="338667"/>
            <a:ext cx="8098367" cy="2099733"/>
          </a:xfrm>
        </p:spPr>
        <p:txBody>
          <a:bodyPr>
            <a:normAutofit/>
          </a:bodyPr>
          <a:lstStyle/>
          <a:p>
            <a:pPr algn="r"/>
            <a:r>
              <a:rPr lang="en-US" sz="2400" b="1" dirty="0" smtClean="0">
                <a:solidFill>
                  <a:srgbClr val="C0504D"/>
                </a:solidFill>
                <a:latin typeface="Calibri" charset="0"/>
                <a:ea typeface="Calibri" charset="0"/>
                <a:cs typeface="Calibri" charset="0"/>
              </a:rPr>
              <a:t>Collaboration Toolbox</a:t>
            </a:r>
            <a:r>
              <a:rPr lang="en-US" sz="2400" b="1" dirty="0" smtClean="0">
                <a:solidFill>
                  <a:srgbClr val="0000FF"/>
                </a:solidFill>
                <a:latin typeface="Calibri" charset="0"/>
                <a:ea typeface="Calibri" charset="0"/>
                <a:cs typeface="Calibri" charset="0"/>
              </a:rPr>
              <a:t/>
            </a:r>
            <a:br>
              <a:rPr lang="en-US" sz="2400" b="1" dirty="0" smtClean="0">
                <a:solidFill>
                  <a:srgbClr val="0000FF"/>
                </a:solidFill>
                <a:latin typeface="Calibri" charset="0"/>
                <a:ea typeface="Calibri" charset="0"/>
                <a:cs typeface="Calibri" charset="0"/>
              </a:rPr>
            </a:br>
            <a:r>
              <a:rPr lang="en-US" sz="2400" b="1" dirty="0" smtClean="0">
                <a:solidFill>
                  <a:srgbClr val="4F81BD"/>
                </a:solidFill>
                <a:latin typeface="Calibri" charset="0"/>
                <a:ea typeface="Calibri" charset="0"/>
                <a:cs typeface="Calibri" charset="0"/>
              </a:rPr>
              <a:t>Situational Leadership</a:t>
            </a:r>
            <a:r>
              <a:rPr lang="en-US" sz="2400" b="1" dirty="0" smtClean="0">
                <a:latin typeface="Calibri" charset="0"/>
                <a:ea typeface="Calibri" charset="0"/>
                <a:cs typeface="Calibri" charset="0"/>
              </a:rPr>
              <a:t/>
            </a:r>
            <a:br>
              <a:rPr lang="en-US" sz="2400" b="1" dirty="0" smtClean="0">
                <a:latin typeface="Calibri" charset="0"/>
                <a:ea typeface="Calibri" charset="0"/>
                <a:cs typeface="Calibri" charset="0"/>
              </a:rPr>
            </a:br>
            <a:r>
              <a:rPr lang="en-US" sz="2400" b="1" dirty="0" smtClean="0">
                <a:solidFill>
                  <a:srgbClr val="008000"/>
                </a:solidFill>
                <a:latin typeface="Calibri" charset="0"/>
                <a:ea typeface="Calibri" charset="0"/>
                <a:cs typeface="Calibri" charset="0"/>
              </a:rPr>
              <a:t>Chocolate River Project Instructions</a:t>
            </a:r>
            <a:endParaRPr lang="en-US" sz="2400" b="1" dirty="0" smtClean="0">
              <a:solidFill>
                <a:schemeClr val="accent2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438400"/>
            <a:ext cx="7772400" cy="3657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  <a:defRPr/>
            </a:pPr>
            <a:endParaRPr lang="en-US" sz="2800" dirty="0"/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2400" b="1" dirty="0">
                <a:latin typeface="Calibri"/>
                <a:cs typeface="Calibri"/>
              </a:rPr>
              <a:t>Time</a:t>
            </a:r>
            <a:r>
              <a:rPr lang="en-US" sz="2400" b="1" dirty="0" smtClean="0">
                <a:latin typeface="Calibri"/>
                <a:cs typeface="Calibri"/>
              </a:rPr>
              <a:t>: </a:t>
            </a:r>
            <a:r>
              <a:rPr lang="en-US" sz="2400" b="1" dirty="0" smtClean="0">
                <a:solidFill>
                  <a:schemeClr val="accent2"/>
                </a:solidFill>
                <a:latin typeface="Calibri"/>
                <a:cs typeface="Calibri"/>
              </a:rPr>
              <a:t>30 minutes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  <a:defRPr/>
            </a:pPr>
            <a:endParaRPr lang="en-US" sz="2400" b="1" dirty="0" smtClean="0">
              <a:latin typeface="Calibri"/>
              <a:cs typeface="Calibri"/>
            </a:endParaRP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2400" b="1" dirty="0">
                <a:latin typeface="Calibri"/>
                <a:cs typeface="Calibri"/>
              </a:rPr>
              <a:t>Each Team will be given the following materials</a:t>
            </a:r>
            <a:endParaRPr lang="en-US" sz="2400" b="1" dirty="0" smtClean="0">
              <a:latin typeface="Calibri"/>
              <a:cs typeface="Calibri"/>
            </a:endParaRPr>
          </a:p>
          <a:p>
            <a:pPr marL="1371600" lvl="2" indent="-457200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b="1" dirty="0" smtClean="0">
                <a:solidFill>
                  <a:srgbClr val="4F81BD"/>
                </a:solidFill>
                <a:latin typeface="Calibri"/>
                <a:cs typeface="Calibri"/>
              </a:rPr>
              <a:t>Package </a:t>
            </a:r>
            <a:r>
              <a:rPr lang="en-US" b="1" dirty="0">
                <a:solidFill>
                  <a:srgbClr val="4F81BD"/>
                </a:solidFill>
                <a:latin typeface="Calibri"/>
                <a:cs typeface="Calibri"/>
              </a:rPr>
              <a:t>of </a:t>
            </a:r>
            <a:r>
              <a:rPr lang="en-US" b="1" dirty="0" smtClean="0">
                <a:solidFill>
                  <a:srgbClr val="4F81BD"/>
                </a:solidFill>
                <a:latin typeface="Calibri"/>
                <a:cs typeface="Calibri"/>
              </a:rPr>
              <a:t>linguine</a:t>
            </a:r>
          </a:p>
          <a:p>
            <a:pPr marL="1371600" lvl="2" indent="-457200">
              <a:lnSpc>
                <a:spcPct val="90000"/>
              </a:lnSpc>
              <a:buNone/>
              <a:defRPr/>
            </a:pPr>
            <a:r>
              <a:rPr lang="en-US" b="1" dirty="0" smtClean="0">
                <a:solidFill>
                  <a:srgbClr val="4F81BD"/>
                </a:solidFill>
                <a:latin typeface="Calibri"/>
                <a:cs typeface="Calibri"/>
              </a:rPr>
              <a:t>2.   Glue Gun for Team</a:t>
            </a:r>
          </a:p>
          <a:p>
            <a:pPr marL="1371600" lvl="2" indent="-457200">
              <a:lnSpc>
                <a:spcPct val="90000"/>
              </a:lnSpc>
              <a:buNone/>
              <a:defRPr/>
            </a:pPr>
            <a:r>
              <a:rPr lang="en-US" b="1" dirty="0" smtClean="0">
                <a:solidFill>
                  <a:srgbClr val="4F81BD"/>
                </a:solidFill>
                <a:latin typeface="Calibri"/>
                <a:cs typeface="Calibri"/>
              </a:rPr>
              <a:t>3.   Glue </a:t>
            </a:r>
            <a:r>
              <a:rPr lang="en-US" b="1" dirty="0">
                <a:solidFill>
                  <a:srgbClr val="4F81BD"/>
                </a:solidFill>
                <a:latin typeface="Calibri"/>
                <a:cs typeface="Calibri"/>
              </a:rPr>
              <a:t>sticks</a:t>
            </a:r>
            <a:endParaRPr lang="en-US" b="1" dirty="0" smtClean="0">
              <a:solidFill>
                <a:srgbClr val="4F81BD"/>
              </a:solidFill>
              <a:latin typeface="Calibri"/>
              <a:cs typeface="Calibri"/>
            </a:endParaRPr>
          </a:p>
          <a:p>
            <a:pPr marL="1371600" lvl="2" indent="-457200">
              <a:lnSpc>
                <a:spcPct val="90000"/>
              </a:lnSpc>
              <a:buNone/>
              <a:defRPr/>
            </a:pPr>
            <a:r>
              <a:rPr lang="en-US" b="1" dirty="0" smtClean="0">
                <a:solidFill>
                  <a:srgbClr val="4F81BD"/>
                </a:solidFill>
                <a:latin typeface="Calibri"/>
                <a:cs typeface="Calibri"/>
              </a:rPr>
              <a:t>4.   Measure for the bridge span</a:t>
            </a:r>
          </a:p>
          <a:p>
            <a:pPr lvl="2">
              <a:lnSpc>
                <a:spcPct val="90000"/>
              </a:lnSpc>
              <a:defRPr/>
            </a:pPr>
            <a:endParaRPr lang="en-US" sz="2000" b="1" dirty="0"/>
          </a:p>
          <a:p>
            <a:pPr>
              <a:lnSpc>
                <a:spcPct val="90000"/>
              </a:lnSpc>
              <a:buFontTx/>
              <a:buNone/>
              <a:defRPr/>
            </a:pPr>
            <a:endParaRPr lang="en-US" sz="2800" b="1" dirty="0"/>
          </a:p>
        </p:txBody>
      </p:sp>
      <p:pic>
        <p:nvPicPr>
          <p:cNvPr id="5" name="P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584" y="571500"/>
            <a:ext cx="1725084" cy="1629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91583" y="243417"/>
            <a:ext cx="8066617" cy="1966383"/>
          </a:xfrm>
        </p:spPr>
        <p:txBody>
          <a:bodyPr>
            <a:normAutofit/>
          </a:bodyPr>
          <a:lstStyle/>
          <a:p>
            <a:pPr algn="r"/>
            <a:r>
              <a:rPr lang="en-US" sz="2400" b="1" dirty="0" smtClean="0">
                <a:solidFill>
                  <a:srgbClr val="C0504D"/>
                </a:solidFill>
                <a:latin typeface="Calibri" charset="0"/>
                <a:ea typeface="Calibri" charset="0"/>
                <a:cs typeface="Calibri" charset="0"/>
              </a:rPr>
              <a:t>Collaboration Toolbox</a:t>
            </a:r>
            <a:r>
              <a:rPr lang="en-US" sz="2400" b="1" dirty="0" smtClean="0">
                <a:solidFill>
                  <a:srgbClr val="0000FF"/>
                </a:solidFill>
                <a:latin typeface="Calibri" charset="0"/>
                <a:ea typeface="Calibri" charset="0"/>
                <a:cs typeface="Calibri" charset="0"/>
              </a:rPr>
              <a:t/>
            </a:r>
            <a:br>
              <a:rPr lang="en-US" sz="2400" b="1" dirty="0" smtClean="0">
                <a:solidFill>
                  <a:srgbClr val="0000FF"/>
                </a:solidFill>
                <a:latin typeface="Calibri" charset="0"/>
                <a:ea typeface="Calibri" charset="0"/>
                <a:cs typeface="Calibri" charset="0"/>
              </a:rPr>
            </a:br>
            <a:r>
              <a:rPr lang="en-US" sz="2400" b="1" dirty="0" smtClean="0">
                <a:solidFill>
                  <a:srgbClr val="4F81BD"/>
                </a:solidFill>
                <a:latin typeface="Calibri" charset="0"/>
                <a:ea typeface="Calibri" charset="0"/>
                <a:cs typeface="Calibri" charset="0"/>
              </a:rPr>
              <a:t>Situational Leadership</a:t>
            </a:r>
            <a:r>
              <a:rPr lang="en-US" sz="2400" b="1" dirty="0" smtClean="0">
                <a:latin typeface="Calibri" charset="0"/>
                <a:ea typeface="Calibri" charset="0"/>
                <a:cs typeface="Calibri" charset="0"/>
              </a:rPr>
              <a:t/>
            </a:r>
            <a:br>
              <a:rPr lang="en-US" sz="2400" b="1" dirty="0" smtClean="0">
                <a:latin typeface="Calibri" charset="0"/>
                <a:ea typeface="Calibri" charset="0"/>
                <a:cs typeface="Calibri" charset="0"/>
              </a:rPr>
            </a:br>
            <a:r>
              <a:rPr lang="en-US" sz="2400" b="1" dirty="0" smtClean="0">
                <a:solidFill>
                  <a:srgbClr val="008000"/>
                </a:solidFill>
                <a:latin typeface="Calibri" charset="0"/>
                <a:ea typeface="Calibri" charset="0"/>
                <a:cs typeface="Calibri" charset="0"/>
              </a:rPr>
              <a:t>Chocolate River Project instructions</a:t>
            </a:r>
            <a:endParaRPr lang="en-US" sz="2400" b="1" dirty="0" smtClean="0">
              <a:solidFill>
                <a:schemeClr val="accent2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8229600" cy="41910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endParaRPr lang="en-US" sz="1600" dirty="0" smtClean="0"/>
          </a:p>
          <a:p>
            <a:pPr>
              <a:buFont typeface="Times" charset="0"/>
              <a:buAutoNum type="arabicPeriod"/>
            </a:pPr>
            <a:r>
              <a:rPr lang="en-US" sz="2400" b="1" dirty="0" smtClean="0">
                <a:latin typeface="Calibri" charset="0"/>
                <a:ea typeface="Calibri" charset="0"/>
                <a:cs typeface="Calibri" charset="0"/>
              </a:rPr>
              <a:t>Team of 3 or 4 - All must participate</a:t>
            </a:r>
          </a:p>
          <a:p>
            <a:pPr>
              <a:buFont typeface="Times" charset="0"/>
              <a:buAutoNum type="arabicPeriod"/>
            </a:pPr>
            <a:r>
              <a:rPr lang="en-US" sz="2400" b="1" dirty="0" smtClean="0">
                <a:latin typeface="Calibri" charset="0"/>
                <a:ea typeface="Calibri" charset="0"/>
                <a:cs typeface="Calibri" charset="0"/>
              </a:rPr>
              <a:t>First Rotation Project Leader is in charge and will assign tasks.</a:t>
            </a:r>
          </a:p>
          <a:p>
            <a:pPr>
              <a:buFont typeface="Times" charset="0"/>
              <a:buAutoNum type="arabicPeriod"/>
            </a:pPr>
            <a:r>
              <a:rPr lang="en-US" sz="2400" b="1" dirty="0" smtClean="0">
                <a:latin typeface="Calibri" charset="0"/>
                <a:ea typeface="Calibri" charset="0"/>
                <a:cs typeface="Calibri" charset="0"/>
              </a:rPr>
              <a:t>Find a space to build your bridge</a:t>
            </a:r>
          </a:p>
          <a:p>
            <a:pPr>
              <a:buFont typeface="Times" charset="0"/>
              <a:buAutoNum type="arabicPeriod"/>
            </a:pPr>
            <a:r>
              <a:rPr lang="en-US" sz="2400" b="1" dirty="0" smtClean="0">
                <a:latin typeface="Calibri" charset="0"/>
                <a:ea typeface="Calibri" charset="0"/>
                <a:cs typeface="Calibri" charset="0"/>
              </a:rPr>
              <a:t>Design your bridge</a:t>
            </a:r>
          </a:p>
          <a:p>
            <a:pPr>
              <a:buFont typeface="Times" charset="0"/>
              <a:buAutoNum type="arabicPeriod"/>
            </a:pPr>
            <a:r>
              <a:rPr lang="en-US" sz="2400" b="1" dirty="0" smtClean="0">
                <a:latin typeface="Calibri" charset="0"/>
                <a:ea typeface="Calibri" charset="0"/>
                <a:cs typeface="Calibri" charset="0"/>
              </a:rPr>
              <a:t>Rules </a:t>
            </a:r>
          </a:p>
          <a:p>
            <a:pPr marL="800100" lvl="1" indent="-342900">
              <a:buFontTx/>
              <a:buAutoNum type="alphaLcPeriod"/>
            </a:pPr>
            <a:r>
              <a:rPr lang="en-US" sz="2400" b="1" dirty="0" smtClean="0">
                <a:solidFill>
                  <a:schemeClr val="accent2"/>
                </a:solidFill>
                <a:latin typeface="Calibri" charset="0"/>
                <a:ea typeface="Calibri" charset="0"/>
                <a:cs typeface="Calibri" charset="0"/>
              </a:rPr>
              <a:t>Build for strength</a:t>
            </a:r>
          </a:p>
          <a:p>
            <a:pPr marL="800100" lvl="1" indent="-342900">
              <a:buFontTx/>
              <a:buAutoNum type="alphaLcPeriod"/>
            </a:pPr>
            <a:r>
              <a:rPr lang="en-US" sz="2400" b="1" dirty="0" smtClean="0">
                <a:solidFill>
                  <a:schemeClr val="accent2"/>
                </a:solidFill>
                <a:latin typeface="Calibri" charset="0"/>
                <a:ea typeface="Calibri" charset="0"/>
                <a:cs typeface="Calibri" charset="0"/>
              </a:rPr>
              <a:t>Must Span 8.5 inches</a:t>
            </a:r>
          </a:p>
          <a:p>
            <a:pPr marL="800100" lvl="1" indent="-342900">
              <a:buNone/>
            </a:pPr>
            <a:r>
              <a:rPr lang="en-US" sz="2400" b="1" dirty="0" err="1" smtClean="0">
                <a:solidFill>
                  <a:schemeClr val="accent2"/>
                </a:solidFill>
                <a:latin typeface="Calibri" charset="0"/>
                <a:ea typeface="Calibri" charset="0"/>
                <a:cs typeface="Calibri" charset="0"/>
              </a:rPr>
              <a:t>b</a:t>
            </a:r>
            <a:r>
              <a:rPr lang="en-US" sz="2400" b="1" dirty="0" smtClean="0">
                <a:solidFill>
                  <a:schemeClr val="accent2"/>
                </a:solidFill>
                <a:latin typeface="Calibri" charset="0"/>
                <a:ea typeface="Calibri" charset="0"/>
                <a:cs typeface="Calibri" charset="0"/>
              </a:rPr>
              <a:t>.  Must be free standing until demonstration.</a:t>
            </a:r>
          </a:p>
          <a:p>
            <a:pPr marL="800100" lvl="1" indent="-342900">
              <a:buNone/>
            </a:pPr>
            <a:r>
              <a:rPr lang="en-US" sz="2400" b="1" dirty="0" err="1" smtClean="0">
                <a:solidFill>
                  <a:schemeClr val="accent2"/>
                </a:solidFill>
                <a:latin typeface="Calibri" charset="0"/>
                <a:ea typeface="Calibri" charset="0"/>
                <a:cs typeface="Calibri" charset="0"/>
              </a:rPr>
              <a:t>c</a:t>
            </a:r>
            <a:r>
              <a:rPr lang="en-US" sz="2400" b="1" dirty="0" smtClean="0">
                <a:solidFill>
                  <a:schemeClr val="accent2"/>
                </a:solidFill>
                <a:latin typeface="Calibri" charset="0"/>
                <a:ea typeface="Calibri" charset="0"/>
                <a:cs typeface="Calibri" charset="0"/>
              </a:rPr>
              <a:t>. Cannot be taped to the floor, walls or other structures</a:t>
            </a:r>
            <a:r>
              <a:rPr lang="en-US" sz="2400" b="1" dirty="0" smtClean="0">
                <a:solidFill>
                  <a:srgbClr val="4F81BD"/>
                </a:solidFill>
                <a:latin typeface="Calibri" charset="0"/>
                <a:ea typeface="Calibri" charset="0"/>
                <a:cs typeface="Calibri" charset="0"/>
              </a:rPr>
              <a:t>.</a:t>
            </a:r>
          </a:p>
          <a:p>
            <a:pPr>
              <a:buFont typeface="Times" charset="0"/>
              <a:buAutoNum type="arabicPeriod"/>
            </a:pPr>
            <a:r>
              <a:rPr lang="en-US" sz="2400" b="1" dirty="0" smtClean="0">
                <a:latin typeface="Calibri" charset="0"/>
                <a:ea typeface="Calibri" charset="0"/>
                <a:cs typeface="Calibri" charset="0"/>
              </a:rPr>
              <a:t>Implement</a:t>
            </a:r>
          </a:p>
          <a:p>
            <a:pPr lvl="2">
              <a:lnSpc>
                <a:spcPct val="90000"/>
              </a:lnSpc>
              <a:buFontTx/>
              <a:buNone/>
            </a:pPr>
            <a:endParaRPr lang="en-US" sz="2000" b="1" dirty="0" smtClean="0"/>
          </a:p>
          <a:p>
            <a:pPr>
              <a:lnSpc>
                <a:spcPct val="90000"/>
              </a:lnSpc>
              <a:buFontTx/>
              <a:buNone/>
            </a:pPr>
            <a:endParaRPr lang="en-US" sz="2800" b="1" dirty="0"/>
          </a:p>
        </p:txBody>
      </p:sp>
      <p:pic>
        <p:nvPicPr>
          <p:cNvPr id="5" name="P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" y="243417"/>
            <a:ext cx="1621366" cy="1481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620000" cy="1498600"/>
          </a:xfrm>
        </p:spPr>
        <p:txBody>
          <a:bodyPr>
            <a:normAutofit fontScale="90000"/>
          </a:bodyPr>
          <a:lstStyle/>
          <a:p>
            <a:pPr algn="r"/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sz="2667" b="1" dirty="0" smtClean="0">
                <a:solidFill>
                  <a:srgbClr val="C0504D"/>
                </a:solidFill>
                <a:latin typeface="Calibri" charset="0"/>
                <a:ea typeface="Calibri" charset="0"/>
                <a:cs typeface="Calibri" charset="0"/>
              </a:rPr>
              <a:t>Collaboration Toolbox</a:t>
            </a:r>
            <a:r>
              <a:rPr lang="en-US" sz="2667" b="1" dirty="0" smtClean="0">
                <a:solidFill>
                  <a:srgbClr val="0000FF"/>
                </a:solidFill>
                <a:latin typeface="Calibri" charset="0"/>
                <a:ea typeface="Calibri" charset="0"/>
                <a:cs typeface="Calibri" charset="0"/>
              </a:rPr>
              <a:t/>
            </a:r>
            <a:br>
              <a:rPr lang="en-US" sz="2667" b="1" dirty="0" smtClean="0">
                <a:solidFill>
                  <a:srgbClr val="0000FF"/>
                </a:solidFill>
                <a:latin typeface="Calibri" charset="0"/>
                <a:ea typeface="Calibri" charset="0"/>
                <a:cs typeface="Calibri" charset="0"/>
              </a:rPr>
            </a:br>
            <a:r>
              <a:rPr lang="en-US" sz="2667" b="1" dirty="0" smtClean="0">
                <a:solidFill>
                  <a:schemeClr val="accent1"/>
                </a:solidFill>
                <a:latin typeface="Calibri" charset="0"/>
                <a:ea typeface="Calibri" charset="0"/>
                <a:cs typeface="Calibri" charset="0"/>
              </a:rPr>
              <a:t>Situational Leadership</a:t>
            </a:r>
            <a:r>
              <a:rPr lang="en-US" sz="2667" b="1" dirty="0" smtClean="0">
                <a:latin typeface="Calibri" charset="0"/>
                <a:ea typeface="Calibri" charset="0"/>
                <a:cs typeface="Calibri" charset="0"/>
              </a:rPr>
              <a:t/>
            </a:r>
            <a:br>
              <a:rPr lang="en-US" sz="2667" b="1" dirty="0" smtClean="0">
                <a:latin typeface="Calibri" charset="0"/>
                <a:ea typeface="Calibri" charset="0"/>
                <a:cs typeface="Calibri" charset="0"/>
              </a:rPr>
            </a:br>
            <a:r>
              <a:rPr lang="en-US" sz="2667" b="1" dirty="0" smtClean="0">
                <a:solidFill>
                  <a:srgbClr val="008000"/>
                </a:solidFill>
                <a:latin typeface="Calibri" charset="0"/>
                <a:ea typeface="Calibri" charset="0"/>
                <a:cs typeface="Calibri" charset="0"/>
              </a:rPr>
              <a:t>Chocolate River Project Objective </a:t>
            </a:r>
            <a:endParaRPr lang="en-US" sz="2667" dirty="0" smtClean="0">
              <a:solidFill>
                <a:schemeClr val="accent2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338917"/>
            <a:ext cx="7772400" cy="375708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en-US" sz="28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dirty="0">
                <a:solidFill>
                  <a:schemeClr val="accent2"/>
                </a:solidFill>
                <a:latin typeface="Calibri" charset="0"/>
                <a:ea typeface="Calibri" charset="0"/>
                <a:cs typeface="Calibri" charset="0"/>
              </a:rPr>
              <a:t>Prizes Will Be Awarded on the Basis of the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 b="1" dirty="0"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dirty="0">
                <a:latin typeface="Calibri" charset="0"/>
                <a:ea typeface="Calibri" charset="0"/>
                <a:cs typeface="Calibri" charset="0"/>
              </a:rPr>
              <a:t>			</a:t>
            </a:r>
            <a:r>
              <a:rPr lang="en-US" sz="2400" b="1" dirty="0">
                <a:solidFill>
                  <a:schemeClr val="accent1"/>
                </a:solidFill>
                <a:latin typeface="Calibri" charset="0"/>
                <a:ea typeface="Calibri" charset="0"/>
                <a:cs typeface="Calibri" charset="0"/>
              </a:rPr>
              <a:t>Strongest Bridge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 b="1" dirty="0">
              <a:solidFill>
                <a:schemeClr val="accent1"/>
              </a:solidFill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dirty="0">
                <a:solidFill>
                  <a:schemeClr val="accent1"/>
                </a:solidFill>
                <a:latin typeface="Calibri" charset="0"/>
                <a:ea typeface="Calibri" charset="0"/>
                <a:cs typeface="Calibri" charset="0"/>
              </a:rPr>
              <a:t>			Most Aesthetically Pleasing Bridge</a:t>
            </a:r>
          </a:p>
        </p:txBody>
      </p:sp>
      <p:pic>
        <p:nvPicPr>
          <p:cNvPr id="5" name="P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8584" y="423333"/>
            <a:ext cx="1339334" cy="1375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645583"/>
            <a:ext cx="7620000" cy="1164166"/>
          </a:xfrm>
        </p:spPr>
        <p:txBody>
          <a:bodyPr>
            <a:normAutofit fontScale="90000"/>
          </a:bodyPr>
          <a:lstStyle/>
          <a:p>
            <a:pPr algn="r"/>
            <a:r>
              <a:rPr lang="en-US" sz="2667" b="1" dirty="0" smtClean="0">
                <a:solidFill>
                  <a:schemeClr val="accent2"/>
                </a:solidFill>
                <a:latin typeface="Calibri" charset="0"/>
                <a:ea typeface="Calibri" charset="0"/>
                <a:cs typeface="Calibri" charset="0"/>
              </a:rPr>
              <a:t/>
            </a:r>
            <a:br>
              <a:rPr lang="en-US" sz="2667" b="1" dirty="0" smtClean="0">
                <a:solidFill>
                  <a:schemeClr val="accent2"/>
                </a:solidFill>
                <a:latin typeface="Calibri" charset="0"/>
                <a:ea typeface="Calibri" charset="0"/>
                <a:cs typeface="Calibri" charset="0"/>
              </a:rPr>
            </a:br>
            <a:r>
              <a:rPr lang="en-US" sz="2667" b="1" dirty="0" smtClean="0">
                <a:solidFill>
                  <a:schemeClr val="accent2"/>
                </a:solidFill>
                <a:latin typeface="Calibri" charset="0"/>
                <a:ea typeface="Calibri" charset="0"/>
                <a:cs typeface="Calibri" charset="0"/>
              </a:rPr>
              <a:t>Collaboration Toolbox</a:t>
            </a:r>
            <a:r>
              <a:rPr lang="en-US" sz="2667" b="1" dirty="0" smtClean="0">
                <a:solidFill>
                  <a:srgbClr val="0000FF"/>
                </a:solidFill>
                <a:latin typeface="Calibri" charset="0"/>
                <a:ea typeface="Calibri" charset="0"/>
                <a:cs typeface="Calibri" charset="0"/>
              </a:rPr>
              <a:t/>
            </a:r>
            <a:br>
              <a:rPr lang="en-US" sz="2667" b="1" dirty="0" smtClean="0">
                <a:solidFill>
                  <a:srgbClr val="0000FF"/>
                </a:solidFill>
                <a:latin typeface="Calibri" charset="0"/>
                <a:ea typeface="Calibri" charset="0"/>
                <a:cs typeface="Calibri" charset="0"/>
              </a:rPr>
            </a:br>
            <a:r>
              <a:rPr lang="en-US" sz="2667" b="1" dirty="0" smtClean="0">
                <a:solidFill>
                  <a:schemeClr val="accent1"/>
                </a:solidFill>
                <a:latin typeface="Calibri" charset="0"/>
                <a:ea typeface="Calibri" charset="0"/>
                <a:cs typeface="Calibri" charset="0"/>
              </a:rPr>
              <a:t>Situational Leadership</a:t>
            </a:r>
            <a:r>
              <a:rPr lang="en-US" sz="2667" b="1" dirty="0" smtClean="0">
                <a:latin typeface="Calibri" charset="0"/>
                <a:ea typeface="Calibri" charset="0"/>
                <a:cs typeface="Calibri" charset="0"/>
              </a:rPr>
              <a:t/>
            </a:r>
            <a:br>
              <a:rPr lang="en-US" sz="2667" b="1" dirty="0" smtClean="0">
                <a:latin typeface="Calibri" charset="0"/>
                <a:ea typeface="Calibri" charset="0"/>
                <a:cs typeface="Calibri" charset="0"/>
              </a:rPr>
            </a:br>
            <a:r>
              <a:rPr lang="en-US" sz="2667" b="1" dirty="0" smtClean="0">
                <a:solidFill>
                  <a:srgbClr val="008000"/>
                </a:solidFill>
                <a:latin typeface="Calibri" charset="0"/>
                <a:ea typeface="Calibri" charset="0"/>
                <a:cs typeface="Calibri" charset="0"/>
              </a:rPr>
              <a:t>Chocolate River Project Discussion</a:t>
            </a:r>
            <a:r>
              <a:rPr lang="en-US" b="1" dirty="0" smtClean="0">
                <a:solidFill>
                  <a:schemeClr val="accent2"/>
                </a:solidFill>
              </a:rPr>
              <a:t/>
            </a:r>
            <a:br>
              <a:rPr lang="en-US" b="1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/>
            </a:r>
            <a:br>
              <a:rPr lang="en-US" dirty="0" smtClean="0">
                <a:solidFill>
                  <a:schemeClr val="accent2"/>
                </a:solidFill>
              </a:rPr>
            </a:br>
            <a:endParaRPr lang="en-US" dirty="0" smtClean="0">
              <a:solidFill>
                <a:schemeClr val="accent2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438400"/>
            <a:ext cx="9144000" cy="4191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b="1" dirty="0" smtClean="0">
                <a:solidFill>
                  <a:schemeClr val="accent2"/>
                </a:solidFill>
                <a:latin typeface="Calibri" charset="0"/>
                <a:ea typeface="Calibri" charset="0"/>
                <a:cs typeface="Calibri" charset="0"/>
              </a:rPr>
              <a:t>What did you observe?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 b="1" dirty="0" smtClean="0">
              <a:solidFill>
                <a:schemeClr val="accent2"/>
              </a:solidFill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dirty="0" smtClean="0">
                <a:latin typeface="Calibri" charset="0"/>
                <a:ea typeface="Calibri" charset="0"/>
                <a:cs typeface="Calibri" charset="0"/>
              </a:rPr>
              <a:t>1.  How well did the team work together?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dirty="0" smtClean="0">
                <a:latin typeface="Calibri" charset="0"/>
                <a:ea typeface="Calibri" charset="0"/>
                <a:cs typeface="Calibri" charset="0"/>
              </a:rPr>
              <a:t>2.  What do you think of your accomplishment?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dirty="0" smtClean="0">
                <a:latin typeface="Calibri" charset="0"/>
                <a:ea typeface="Calibri" charset="0"/>
                <a:cs typeface="Calibri" charset="0"/>
              </a:rPr>
              <a:t>3.  What role did each team member play doing the task?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dirty="0" smtClean="0">
                <a:latin typeface="Calibri" charset="0"/>
                <a:ea typeface="Calibri" charset="0"/>
                <a:cs typeface="Calibri" charset="0"/>
              </a:rPr>
              <a:t>4.  What skills did each member bring to the task?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dirty="0" smtClean="0">
                <a:latin typeface="Calibri" charset="0"/>
                <a:ea typeface="Calibri" charset="0"/>
                <a:cs typeface="Calibri" charset="0"/>
              </a:rPr>
              <a:t>5.  What leadership styles did the team leader use during the planning?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dirty="0" smtClean="0">
                <a:latin typeface="Calibri" charset="0"/>
                <a:ea typeface="Calibri" charset="0"/>
                <a:cs typeface="Calibri" charset="0"/>
              </a:rPr>
              <a:t>6.  What leadership styles did the team leader use during implementation?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dirty="0" smtClean="0">
                <a:latin typeface="Calibri" charset="0"/>
                <a:ea typeface="Calibri" charset="0"/>
                <a:cs typeface="Calibri" charset="0"/>
              </a:rPr>
              <a:t>7.  Did you effectively  communicate with each other?</a:t>
            </a:r>
          </a:p>
        </p:txBody>
      </p:sp>
      <p:pic>
        <p:nvPicPr>
          <p:cNvPr id="5" name="P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334" y="190500"/>
            <a:ext cx="1286416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629833"/>
            <a:ext cx="9144000" cy="4496330"/>
          </a:xfrm>
        </p:spPr>
        <p:txBody>
          <a:bodyPr>
            <a:noAutofit/>
          </a:bodyPr>
          <a:lstStyle/>
          <a:p>
            <a:pPr lvl="0">
              <a:buNone/>
            </a:pPr>
            <a:endParaRPr lang="en-US" sz="2000" b="1" dirty="0" smtClean="0">
              <a:solidFill>
                <a:srgbClr val="C0504D"/>
              </a:solidFill>
            </a:endParaRPr>
          </a:p>
          <a:p>
            <a:pPr lvl="0">
              <a:buNone/>
            </a:pPr>
            <a:r>
              <a:rPr lang="en-US" sz="2000" b="1" dirty="0" smtClean="0">
                <a:solidFill>
                  <a:schemeClr val="accent2"/>
                </a:solidFill>
              </a:rPr>
              <a:t>Teams do moderately well at adapting leadership style to team needs</a:t>
            </a:r>
          </a:p>
          <a:p>
            <a:pPr>
              <a:buNone/>
            </a:pPr>
            <a:endParaRPr lang="en-US" sz="2000" b="1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2000" b="1" dirty="0" smtClean="0">
                <a:solidFill>
                  <a:srgbClr val="4F81BD"/>
                </a:solidFill>
              </a:rPr>
              <a:t>Different situations require different leadership styles</a:t>
            </a:r>
          </a:p>
          <a:p>
            <a:pPr>
              <a:buNone/>
            </a:pPr>
            <a:endParaRPr lang="en-US" sz="2000" b="1" dirty="0" smtClean="0">
              <a:solidFill>
                <a:srgbClr val="008000"/>
              </a:solidFill>
            </a:endParaRPr>
          </a:p>
          <a:p>
            <a:pPr>
              <a:buNone/>
            </a:pPr>
            <a:r>
              <a:rPr lang="en-US" sz="2000" b="1" dirty="0" smtClean="0">
                <a:solidFill>
                  <a:srgbClr val="008000"/>
                </a:solidFill>
              </a:rPr>
              <a:t>Effective leaders account for team members’ levels of commitment and competence</a:t>
            </a:r>
          </a:p>
          <a:p>
            <a:pPr>
              <a:buNone/>
            </a:pPr>
            <a:endParaRPr lang="en-US" sz="2000" b="1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sz="2000" b="1" dirty="0" smtClean="0">
                <a:solidFill>
                  <a:srgbClr val="C0504D"/>
                </a:solidFill>
              </a:rPr>
              <a:t>Leadership style may alter across team members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sz="2400" b="1" dirty="0" smtClean="0">
                <a:solidFill>
                  <a:schemeClr val="accent2"/>
                </a:solidFill>
              </a:rPr>
              <a:t>Collaboration Toolbox</a:t>
            </a:r>
            <a:r>
              <a:rPr lang="en-US" sz="2400" b="1" dirty="0" smtClean="0">
                <a:solidFill>
                  <a:srgbClr val="008000"/>
                </a:solidFill>
              </a:rPr>
              <a:t/>
            </a:r>
            <a:br>
              <a:rPr lang="en-US" sz="2400" b="1" dirty="0" smtClean="0">
                <a:solidFill>
                  <a:srgbClr val="008000"/>
                </a:solidFill>
              </a:rPr>
            </a:br>
            <a:r>
              <a:rPr lang="en-US" sz="2400" b="1" dirty="0" smtClean="0">
                <a:solidFill>
                  <a:srgbClr val="4F81BD"/>
                </a:solidFill>
              </a:rPr>
              <a:t>Situational Leadership</a:t>
            </a:r>
            <a:r>
              <a:rPr lang="en-US" sz="2400" b="1" dirty="0" smtClean="0">
                <a:solidFill>
                  <a:srgbClr val="0000FF"/>
                </a:solidFill>
              </a:rPr>
              <a:t/>
            </a:r>
            <a:br>
              <a:rPr lang="en-US" sz="2400" b="1" dirty="0" smtClean="0">
                <a:solidFill>
                  <a:srgbClr val="0000FF"/>
                </a:solidFill>
              </a:rPr>
            </a:br>
            <a:r>
              <a:rPr lang="en-US" sz="2400" b="1" dirty="0" smtClean="0">
                <a:solidFill>
                  <a:srgbClr val="008000"/>
                </a:solidFill>
              </a:rPr>
              <a:t>Conclusions</a:t>
            </a:r>
            <a:endParaRPr lang="en-US" sz="2400" b="1" dirty="0">
              <a:solidFill>
                <a:srgbClr val="008000"/>
              </a:solidFill>
            </a:endParaRPr>
          </a:p>
        </p:txBody>
      </p:sp>
      <p:pic>
        <p:nvPicPr>
          <p:cNvPr id="5" name="P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9833" y="274638"/>
            <a:ext cx="137108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629833"/>
            <a:ext cx="9143999" cy="4794250"/>
          </a:xfrm>
        </p:spPr>
        <p:txBody>
          <a:bodyPr>
            <a:noAutofit/>
          </a:bodyPr>
          <a:lstStyle/>
          <a:p>
            <a:pPr>
              <a:buNone/>
            </a:pPr>
            <a:endParaRPr lang="en-US" sz="2400" b="1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sz="2400" b="1" dirty="0" smtClean="0">
                <a:solidFill>
                  <a:schemeClr val="accent2"/>
                </a:solidFill>
              </a:rPr>
              <a:t>Leaders choose a style that enhances members’ effectiveness</a:t>
            </a:r>
            <a:endParaRPr lang="en-US" sz="2400" b="1" dirty="0" smtClean="0"/>
          </a:p>
          <a:p>
            <a:pPr lvl="0">
              <a:buNone/>
            </a:pPr>
            <a:r>
              <a:rPr lang="en-US" sz="2400" b="1" dirty="0" smtClean="0">
                <a:solidFill>
                  <a:srgbClr val="4F81BD"/>
                </a:solidFill>
              </a:rPr>
              <a:t>To Improve management assess team members’ ability and willingness to implement the task</a:t>
            </a:r>
          </a:p>
          <a:p>
            <a:pPr lvl="0">
              <a:buNone/>
            </a:pPr>
            <a:r>
              <a:rPr lang="en-US" sz="2400" b="1" dirty="0" smtClean="0">
                <a:solidFill>
                  <a:srgbClr val="008000"/>
                </a:solidFill>
              </a:rPr>
              <a:t>Use appropriate Situational Leadership style</a:t>
            </a:r>
          </a:p>
          <a:p>
            <a:pPr lvl="0" algn="ctr">
              <a:buNone/>
            </a:pPr>
            <a:r>
              <a:rPr lang="en-US" sz="2400" b="1" dirty="0" smtClean="0">
                <a:solidFill>
                  <a:srgbClr val="008000"/>
                </a:solidFill>
              </a:rPr>
              <a:t>			 Directing</a:t>
            </a:r>
          </a:p>
          <a:p>
            <a:pPr lvl="0" algn="ctr">
              <a:buNone/>
            </a:pPr>
            <a:r>
              <a:rPr lang="en-US" sz="2400" b="1" dirty="0" smtClean="0">
                <a:solidFill>
                  <a:srgbClr val="008000"/>
                </a:solidFill>
              </a:rPr>
              <a:t>			Coaching</a:t>
            </a:r>
          </a:p>
          <a:p>
            <a:pPr lvl="0" algn="ctr">
              <a:buNone/>
            </a:pPr>
            <a:r>
              <a:rPr lang="en-US" sz="2400" b="1" dirty="0" smtClean="0">
                <a:solidFill>
                  <a:srgbClr val="008000"/>
                </a:solidFill>
              </a:rPr>
              <a:t>			Supporting</a:t>
            </a:r>
          </a:p>
          <a:p>
            <a:pPr lvl="0" algn="ctr">
              <a:buNone/>
            </a:pPr>
            <a:r>
              <a:rPr lang="en-US" sz="2400" b="1" dirty="0" smtClean="0">
                <a:solidFill>
                  <a:srgbClr val="008000"/>
                </a:solidFill>
              </a:rPr>
              <a:t>			Delegating</a:t>
            </a:r>
          </a:p>
          <a:p>
            <a:pPr lvl="0">
              <a:buNone/>
            </a:pPr>
            <a:r>
              <a:rPr lang="en-US" sz="2400" b="1" dirty="0" smtClean="0"/>
              <a:t>Avoid conflicts through improved communication and negotiation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sz="2400" b="1" dirty="0" smtClean="0">
                <a:solidFill>
                  <a:schemeClr val="accent2"/>
                </a:solidFill>
              </a:rPr>
              <a:t>Collaboration Toolbox</a:t>
            </a:r>
            <a:r>
              <a:rPr lang="en-US" sz="2400" b="1" dirty="0" smtClean="0">
                <a:solidFill>
                  <a:srgbClr val="008000"/>
                </a:solidFill>
              </a:rPr>
              <a:t/>
            </a:r>
            <a:br>
              <a:rPr lang="en-US" sz="2400" b="1" dirty="0" smtClean="0">
                <a:solidFill>
                  <a:srgbClr val="008000"/>
                </a:solidFill>
              </a:rPr>
            </a:br>
            <a:r>
              <a:rPr lang="en-US" sz="2400" b="1" dirty="0" smtClean="0">
                <a:solidFill>
                  <a:srgbClr val="4F81BD"/>
                </a:solidFill>
              </a:rPr>
              <a:t>Situational Leadership</a:t>
            </a:r>
            <a:r>
              <a:rPr lang="en-US" sz="2400" b="1" dirty="0" smtClean="0">
                <a:solidFill>
                  <a:srgbClr val="0000FF"/>
                </a:solidFill>
              </a:rPr>
              <a:t/>
            </a:r>
            <a:br>
              <a:rPr lang="en-US" sz="2400" b="1" dirty="0" smtClean="0">
                <a:solidFill>
                  <a:srgbClr val="0000FF"/>
                </a:solidFill>
              </a:rPr>
            </a:br>
            <a:r>
              <a:rPr lang="en-US" sz="2400" b="1" dirty="0" smtClean="0">
                <a:solidFill>
                  <a:srgbClr val="008000"/>
                </a:solidFill>
              </a:rPr>
              <a:t>Suggestions for Improvements</a:t>
            </a:r>
            <a:endParaRPr lang="en-US" sz="2400" b="1" dirty="0">
              <a:solidFill>
                <a:srgbClr val="008000"/>
              </a:solidFill>
            </a:endParaRPr>
          </a:p>
        </p:txBody>
      </p:sp>
      <p:pic>
        <p:nvPicPr>
          <p:cNvPr id="5" name="P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9833" y="274638"/>
            <a:ext cx="137108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C0504D"/>
                </a:solidFill>
              </a:rPr>
              <a:t>Choosing appropriate leadership style for individuals with different competencies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0800000" flipV="1">
            <a:off x="1371600" y="5587999"/>
            <a:ext cx="6400800" cy="391584"/>
          </a:xfrm>
        </p:spPr>
        <p:txBody>
          <a:bodyPr>
            <a:normAutofit fontScale="32500" lnSpcReduction="20000"/>
          </a:bodyPr>
          <a:lstStyle/>
          <a:p>
            <a:r>
              <a:rPr lang="en-US" dirty="0" smtClean="0"/>
              <a:t>All information on slides created  by: Paul Hersey, Ken Blanchard, and </a:t>
            </a:r>
            <a:r>
              <a:rPr lang="en-US" dirty="0" smtClean="0">
                <a:hlinkClick r:id="rId2"/>
              </a:rPr>
              <a:t>Seth Godin</a:t>
            </a:r>
            <a:r>
              <a:rPr lang="en-US" dirty="0" smtClean="0"/>
              <a:t>  Copyright © 1979, 1998, 1993, 2001 by the Center for Leadership Studies, Inc. All rights reserved.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0" y="497417"/>
            <a:ext cx="68580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rgbClr val="C0504D"/>
                </a:solidFill>
              </a:rPr>
              <a:t>Collaboration</a:t>
            </a:r>
            <a:r>
              <a:rPr lang="en-US" sz="2400" dirty="0" smtClean="0">
                <a:solidFill>
                  <a:srgbClr val="C0504D"/>
                </a:solidFill>
              </a:rPr>
              <a:t> </a:t>
            </a:r>
            <a:r>
              <a:rPr lang="en-US" sz="2400" b="1" dirty="0" smtClean="0">
                <a:solidFill>
                  <a:srgbClr val="C0504D"/>
                </a:solidFill>
              </a:rPr>
              <a:t>Toolbox</a:t>
            </a:r>
          </a:p>
          <a:p>
            <a:pPr algn="r"/>
            <a:r>
              <a:rPr lang="en-US" sz="2400" b="1" dirty="0" smtClean="0">
                <a:solidFill>
                  <a:schemeClr val="accent1"/>
                </a:solidFill>
              </a:rPr>
              <a:t>Situational Leadership</a:t>
            </a:r>
          </a:p>
          <a:p>
            <a:pPr algn="r"/>
            <a:r>
              <a:rPr lang="en-US" sz="2400" b="1" dirty="0" smtClean="0">
                <a:solidFill>
                  <a:srgbClr val="008000"/>
                </a:solidFill>
              </a:rPr>
              <a:t>Definition</a:t>
            </a:r>
            <a:endParaRPr lang="en-US" sz="2400" b="1" dirty="0">
              <a:solidFill>
                <a:srgbClr val="008000"/>
              </a:solidFill>
            </a:endParaRPr>
          </a:p>
        </p:txBody>
      </p:sp>
      <p:pic>
        <p:nvPicPr>
          <p:cNvPr id="6" name="P 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0415" y="222250"/>
            <a:ext cx="1336252" cy="1312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97516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74195"/>
          </a:xfrm>
        </p:spPr>
        <p:txBody>
          <a:bodyPr>
            <a:normAutofit fontScale="90000"/>
          </a:bodyPr>
          <a:lstStyle/>
          <a:p>
            <a:pPr algn="r"/>
            <a:r>
              <a:rPr lang="en-US" sz="2400" b="1" dirty="0" smtClean="0">
                <a:solidFill>
                  <a:schemeClr val="accent2"/>
                </a:solidFill>
              </a:rPr>
              <a:t>Collaboration Toolbox</a:t>
            </a:r>
            <a:r>
              <a:rPr lang="en-US" sz="2400" b="1" dirty="0" smtClean="0">
                <a:solidFill>
                  <a:schemeClr val="accent5"/>
                </a:solidFill>
              </a:rPr>
              <a:t/>
            </a:r>
            <a:br>
              <a:rPr lang="en-US" sz="2400" b="1" dirty="0" smtClean="0">
                <a:solidFill>
                  <a:schemeClr val="accent5"/>
                </a:solidFill>
              </a:rPr>
            </a:br>
            <a:r>
              <a:rPr lang="en-US" sz="2400" b="1" dirty="0" smtClean="0">
                <a:solidFill>
                  <a:schemeClr val="accent1"/>
                </a:solidFill>
              </a:rPr>
              <a:t>Situational Leadership</a:t>
            </a:r>
            <a:r>
              <a:rPr lang="en-US" sz="2400" b="1" dirty="0" smtClean="0">
                <a:solidFill>
                  <a:schemeClr val="accent5"/>
                </a:solidFill>
              </a:rPr>
              <a:t/>
            </a:r>
            <a:br>
              <a:rPr lang="en-US" sz="2400" b="1" dirty="0" smtClean="0">
                <a:solidFill>
                  <a:schemeClr val="accent5"/>
                </a:solidFill>
              </a:rPr>
            </a:br>
            <a:r>
              <a:rPr lang="en-US" sz="2400" b="1" dirty="0" smtClean="0">
                <a:solidFill>
                  <a:srgbClr val="008000"/>
                </a:solidFill>
              </a:rPr>
              <a:t>Overview</a:t>
            </a:r>
            <a:endParaRPr lang="en-US" sz="2400" b="1" dirty="0">
              <a:solidFill>
                <a:srgbClr val="008000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Effective </a:t>
            </a:r>
            <a:r>
              <a:rPr lang="en-US" sz="2400" dirty="0"/>
              <a:t>leaders will adapt their leadership style to the </a:t>
            </a:r>
            <a:r>
              <a:rPr lang="en-US" sz="2400" dirty="0" smtClean="0"/>
              <a:t>situation.</a:t>
            </a:r>
          </a:p>
          <a:p>
            <a:pPr>
              <a:buNone/>
            </a:pPr>
            <a:r>
              <a:rPr lang="en-US" sz="2400" dirty="0" smtClean="0"/>
              <a:t>Team Members also adapt their developmental style to fit the situation</a:t>
            </a:r>
          </a:p>
          <a:p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 t="9443" r="-358" b="27150"/>
          <a:stretch>
            <a:fillRect/>
          </a:stretch>
        </p:blipFill>
        <p:spPr bwMode="auto">
          <a:xfrm>
            <a:off x="609600" y="2857500"/>
            <a:ext cx="3505200" cy="340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 t="71162"/>
          <a:stretch>
            <a:fillRect/>
          </a:stretch>
        </p:blipFill>
        <p:spPr bwMode="auto">
          <a:xfrm>
            <a:off x="4038600" y="3280834"/>
            <a:ext cx="4922245" cy="2662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 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1" y="-1"/>
            <a:ext cx="1384300" cy="1248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4180583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9916"/>
            <a:ext cx="9144000" cy="498475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400" b="1" dirty="0" smtClean="0">
                <a:solidFill>
                  <a:srgbClr val="4F81BD"/>
                </a:solidFill>
              </a:rPr>
              <a:t>Leaders adapt </a:t>
            </a:r>
            <a:r>
              <a:rPr lang="en-US" sz="2400" b="1" dirty="0">
                <a:solidFill>
                  <a:srgbClr val="4F81BD"/>
                </a:solidFill>
              </a:rPr>
              <a:t>style according to the </a:t>
            </a:r>
            <a:r>
              <a:rPr lang="en-US" sz="2400" b="1" dirty="0" smtClean="0">
                <a:solidFill>
                  <a:srgbClr val="4F81BD"/>
                </a:solidFill>
              </a:rPr>
              <a:t>team member’s needs</a:t>
            </a:r>
            <a:endParaRPr lang="en-US" sz="2400" b="1" dirty="0" smtClean="0">
              <a:solidFill>
                <a:srgbClr val="4F81BD"/>
              </a:solidFill>
              <a:effectLst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400" b="1" i="1" dirty="0" smtClean="0">
                <a:solidFill>
                  <a:srgbClr val="008000"/>
                </a:solidFill>
              </a:rPr>
              <a:t>What </a:t>
            </a:r>
            <a:r>
              <a:rPr lang="en-US" sz="2400" b="1" i="1" dirty="0">
                <a:solidFill>
                  <a:srgbClr val="008000"/>
                </a:solidFill>
              </a:rPr>
              <a:t>is the current competency level for the specific task I am asking the team member to perform?</a:t>
            </a:r>
            <a:r>
              <a:rPr lang="en-US" sz="2400" b="1" dirty="0" smtClean="0">
                <a:solidFill>
                  <a:srgbClr val="008000"/>
                </a:solidFill>
                <a:effectLst/>
              </a:rPr>
              <a:t> </a:t>
            </a:r>
            <a:endParaRPr lang="en-US" sz="2400" b="1" dirty="0">
              <a:solidFill>
                <a:srgbClr val="00800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rot="16200000" flipH="1">
            <a:off x="3441922" y="3556397"/>
            <a:ext cx="2202124" cy="1"/>
          </a:xfrm>
          <a:prstGeom prst="straightConnector1">
            <a:avLst/>
          </a:prstGeom>
          <a:ln w="38100" cmpd="sng"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77840" y="254000"/>
            <a:ext cx="837566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chemeClr val="accent2"/>
                </a:solidFill>
              </a:rPr>
              <a:t>Collaboration Toolbox</a:t>
            </a:r>
          </a:p>
          <a:p>
            <a:pPr algn="r"/>
            <a:r>
              <a:rPr lang="en-US" sz="2400" b="1" dirty="0" smtClean="0">
                <a:solidFill>
                  <a:srgbClr val="4F81BD"/>
                </a:solidFill>
              </a:rPr>
              <a:t>Situational Leadership</a:t>
            </a:r>
          </a:p>
          <a:p>
            <a:pPr algn="r"/>
            <a:r>
              <a:rPr lang="en-US" sz="2400" b="1" dirty="0" smtClean="0">
                <a:solidFill>
                  <a:srgbClr val="008000"/>
                </a:solidFill>
              </a:rPr>
              <a:t>Concept</a:t>
            </a:r>
            <a:endParaRPr lang="en-US" sz="2400" b="1" dirty="0">
              <a:solidFill>
                <a:srgbClr val="008000"/>
              </a:solidFill>
            </a:endParaRPr>
          </a:p>
        </p:txBody>
      </p:sp>
      <p:pic>
        <p:nvPicPr>
          <p:cNvPr id="9" name="P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1084" y="127000"/>
            <a:ext cx="1492249" cy="132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829398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0417"/>
            <a:ext cx="8229600" cy="2296583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en-US" sz="5053" b="1" dirty="0" smtClean="0">
                <a:solidFill>
                  <a:schemeClr val="accent2"/>
                </a:solidFill>
              </a:rPr>
              <a:t>Situational Leadership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	</a:t>
            </a:r>
            <a:r>
              <a:rPr lang="en-US" dirty="0" smtClean="0"/>
              <a:t>								</a:t>
            </a:r>
          </a:p>
          <a:p>
            <a:pPr marL="0" indent="0">
              <a:buNone/>
            </a:pPr>
            <a:r>
              <a:rPr lang="en-US" sz="4364" b="1" dirty="0" smtClean="0">
                <a:solidFill>
                  <a:srgbClr val="4F81BD"/>
                </a:solidFill>
              </a:rPr>
              <a:t>             Ability	</a:t>
            </a:r>
            <a:r>
              <a:rPr lang="en-US" sz="4364" b="1" dirty="0" smtClean="0">
                <a:solidFill>
                  <a:srgbClr val="0000FF"/>
                </a:solidFill>
              </a:rPr>
              <a:t>									    </a:t>
            </a:r>
            <a:r>
              <a:rPr lang="en-US" sz="4364" b="1" dirty="0" smtClean="0">
                <a:solidFill>
                  <a:srgbClr val="008000"/>
                </a:solidFill>
              </a:rPr>
              <a:t>Willingness</a:t>
            </a:r>
            <a:r>
              <a:rPr lang="en-US" b="1" dirty="0" smtClean="0">
                <a:solidFill>
                  <a:srgbClr val="008000"/>
                </a:solidFill>
              </a:rPr>
              <a:t>			</a:t>
            </a:r>
            <a:endParaRPr lang="en-US" b="1" dirty="0">
              <a:solidFill>
                <a:srgbClr val="00800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1377599" y="2234846"/>
            <a:ext cx="1259417" cy="7690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16200000" flipH="1">
            <a:off x="6492876" y="2227794"/>
            <a:ext cx="984248" cy="76199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0" y="4339167"/>
            <a:ext cx="397933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4F81BD"/>
                </a:solidFill>
              </a:rPr>
              <a:t>Knowledge of Task</a:t>
            </a:r>
          </a:p>
          <a:p>
            <a:pPr algn="ctr"/>
            <a:r>
              <a:rPr lang="en-US" sz="2000" b="1" dirty="0" smtClean="0">
                <a:solidFill>
                  <a:srgbClr val="4F81BD"/>
                </a:solidFill>
              </a:rPr>
              <a:t>Individual’s or Team’s </a:t>
            </a:r>
          </a:p>
          <a:p>
            <a:pPr algn="ctr"/>
            <a:r>
              <a:rPr lang="en-US" sz="2000" b="1" dirty="0" smtClean="0">
                <a:solidFill>
                  <a:srgbClr val="4F81BD"/>
                </a:solidFill>
              </a:rPr>
              <a:t>Experience </a:t>
            </a:r>
            <a:r>
              <a:rPr lang="en-US" sz="2000" b="1" dirty="0">
                <a:solidFill>
                  <a:srgbClr val="4F81BD"/>
                </a:solidFill>
              </a:rPr>
              <a:t>and</a:t>
            </a:r>
            <a:r>
              <a:rPr lang="en-US" sz="2000" b="1" dirty="0" smtClean="0">
                <a:solidFill>
                  <a:srgbClr val="4F81BD"/>
                </a:solidFill>
              </a:rPr>
              <a:t> Proficiency</a:t>
            </a:r>
            <a:endParaRPr lang="en-US" sz="2000" b="1" dirty="0">
              <a:solidFill>
                <a:srgbClr val="4F81BD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68332" y="4339167"/>
            <a:ext cx="427566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8000"/>
                </a:solidFill>
              </a:rPr>
              <a:t>Confidence</a:t>
            </a:r>
          </a:p>
          <a:p>
            <a:pPr algn="ctr"/>
            <a:r>
              <a:rPr lang="en-US" sz="2000" b="1" dirty="0" smtClean="0">
                <a:solidFill>
                  <a:srgbClr val="008000"/>
                </a:solidFill>
              </a:rPr>
              <a:t>Commitment</a:t>
            </a:r>
          </a:p>
          <a:p>
            <a:pPr algn="ctr"/>
            <a:r>
              <a:rPr lang="en-US" sz="2000" b="1" dirty="0" smtClean="0">
                <a:solidFill>
                  <a:srgbClr val="008000"/>
                </a:solidFill>
              </a:rPr>
              <a:t> </a:t>
            </a:r>
            <a:r>
              <a:rPr lang="en-US" sz="2000" b="1" dirty="0">
                <a:solidFill>
                  <a:srgbClr val="008000"/>
                </a:solidFill>
              </a:rPr>
              <a:t>M</a:t>
            </a:r>
            <a:r>
              <a:rPr lang="en-US" sz="2000" b="1" dirty="0" smtClean="0">
                <a:solidFill>
                  <a:srgbClr val="008000"/>
                </a:solidFill>
              </a:rPr>
              <a:t>otivation </a:t>
            </a:r>
          </a:p>
          <a:p>
            <a:pPr algn="ctr"/>
            <a:r>
              <a:rPr lang="en-US" sz="2000" b="1" dirty="0" smtClean="0">
                <a:solidFill>
                  <a:srgbClr val="008000"/>
                </a:solidFill>
              </a:rPr>
              <a:t> for Executing </a:t>
            </a:r>
            <a:r>
              <a:rPr lang="en-US" sz="2000" b="1" dirty="0">
                <a:solidFill>
                  <a:srgbClr val="008000"/>
                </a:solidFill>
              </a:rPr>
              <a:t>A</a:t>
            </a:r>
            <a:r>
              <a:rPr lang="en-US" sz="2000" b="1" dirty="0" smtClean="0">
                <a:solidFill>
                  <a:srgbClr val="008000"/>
                </a:solidFill>
              </a:rPr>
              <a:t>ssigned </a:t>
            </a:r>
            <a:r>
              <a:rPr lang="en-US" sz="2000" b="1" dirty="0">
                <a:solidFill>
                  <a:srgbClr val="008000"/>
                </a:solidFill>
              </a:rPr>
              <a:t>T</a:t>
            </a:r>
            <a:r>
              <a:rPr lang="en-US" sz="2000" b="1" dirty="0" smtClean="0">
                <a:solidFill>
                  <a:srgbClr val="008000"/>
                </a:solidFill>
              </a:rPr>
              <a:t>ask</a:t>
            </a:r>
            <a:r>
              <a:rPr lang="en-US" sz="2000" b="1" dirty="0" smtClean="0">
                <a:solidFill>
                  <a:srgbClr val="008000"/>
                </a:solidFill>
                <a:effectLst/>
              </a:rPr>
              <a:t> </a:t>
            </a:r>
            <a:endParaRPr lang="en-US" sz="2000" b="1" dirty="0">
              <a:solidFill>
                <a:srgbClr val="008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460426" y="358233"/>
            <a:ext cx="6494968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chemeClr val="accent2"/>
                </a:solidFill>
              </a:rPr>
              <a:t>Collaboration Toolbox</a:t>
            </a:r>
          </a:p>
          <a:p>
            <a:pPr algn="r"/>
            <a:r>
              <a:rPr lang="en-US" sz="2400" b="1" dirty="0" smtClean="0">
                <a:solidFill>
                  <a:srgbClr val="4F81BD"/>
                </a:solidFill>
              </a:rPr>
              <a:t>Situational Leadership</a:t>
            </a:r>
          </a:p>
          <a:p>
            <a:pPr algn="r"/>
            <a:r>
              <a:rPr lang="en-US" sz="2400" b="1" dirty="0" smtClean="0">
                <a:solidFill>
                  <a:srgbClr val="008000"/>
                </a:solidFill>
              </a:rPr>
              <a:t>Concept</a:t>
            </a:r>
            <a:r>
              <a:rPr lang="en-US" sz="2400" b="1" dirty="0" smtClean="0"/>
              <a:t> </a:t>
            </a:r>
            <a:endParaRPr lang="en-US" sz="2400" b="1" dirty="0"/>
          </a:p>
        </p:txBody>
      </p:sp>
      <p:pic>
        <p:nvPicPr>
          <p:cNvPr id="23" name="P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86585"/>
            <a:ext cx="1442429" cy="127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1271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866" y="274638"/>
            <a:ext cx="8148673" cy="1143000"/>
          </a:xfrm>
        </p:spPr>
        <p:txBody>
          <a:bodyPr>
            <a:normAutofit fontScale="90000"/>
          </a:bodyPr>
          <a:lstStyle/>
          <a:p>
            <a:pPr algn="r"/>
            <a:r>
              <a:rPr lang="en-US" sz="2667" b="1" dirty="0" smtClean="0">
                <a:solidFill>
                  <a:schemeClr val="accent2"/>
                </a:solidFill>
              </a:rPr>
              <a:t>Collaboration Toolbox</a:t>
            </a:r>
            <a:r>
              <a:rPr lang="en-US" sz="2667" dirty="0" smtClean="0"/>
              <a:t/>
            </a:r>
            <a:br>
              <a:rPr lang="en-US" sz="2667" dirty="0" smtClean="0"/>
            </a:br>
            <a:r>
              <a:rPr lang="en-US" sz="2667" b="1" dirty="0" smtClean="0">
                <a:solidFill>
                  <a:srgbClr val="4F81BD"/>
                </a:solidFill>
              </a:rPr>
              <a:t>Situational Leadership</a:t>
            </a:r>
            <a:r>
              <a:rPr lang="en-US" sz="2667" b="1" dirty="0" smtClean="0"/>
              <a:t/>
            </a:r>
            <a:br>
              <a:rPr lang="en-US" sz="2667" b="1" dirty="0" smtClean="0"/>
            </a:br>
            <a:r>
              <a:rPr lang="en-US" sz="2667" b="1" dirty="0" smtClean="0">
                <a:solidFill>
                  <a:srgbClr val="008000"/>
                </a:solidFill>
              </a:rPr>
              <a:t>Directing</a:t>
            </a:r>
            <a:endParaRPr lang="en-US" sz="2667" b="1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endParaRPr lang="en-US" sz="2400" b="1" dirty="0" smtClean="0">
              <a:solidFill>
                <a:schemeClr val="accent2"/>
              </a:solidFill>
            </a:endParaRPr>
          </a:p>
          <a:p>
            <a:pPr marL="0" lvl="0" indent="0">
              <a:buNone/>
            </a:pPr>
            <a:r>
              <a:rPr lang="en-US" sz="2400" b="1" dirty="0" smtClean="0">
                <a:solidFill>
                  <a:schemeClr val="accent2"/>
                </a:solidFill>
              </a:rPr>
              <a:t>High </a:t>
            </a:r>
            <a:r>
              <a:rPr lang="en-US" sz="2400" b="1" dirty="0">
                <a:solidFill>
                  <a:schemeClr val="accent2"/>
                </a:solidFill>
              </a:rPr>
              <a:t>task focus, low relationship focus 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marL="0" lvl="0" indent="0">
              <a:buNone/>
            </a:pPr>
            <a:endParaRPr lang="en-US" sz="2400" b="1" dirty="0" smtClean="0">
              <a:solidFill>
                <a:srgbClr val="0000FF"/>
              </a:solidFill>
            </a:endParaRPr>
          </a:p>
          <a:p>
            <a:pPr marL="0" lvl="0" indent="0">
              <a:buNone/>
            </a:pPr>
            <a:r>
              <a:rPr lang="en-US" sz="2400" b="1" dirty="0" smtClean="0">
                <a:solidFill>
                  <a:srgbClr val="4F81BD"/>
                </a:solidFill>
              </a:rPr>
              <a:t>Leaders </a:t>
            </a:r>
          </a:p>
          <a:p>
            <a:pPr marL="0" lvl="0" indent="0">
              <a:buNone/>
            </a:pPr>
            <a:r>
              <a:rPr lang="en-US" sz="2400" b="1" dirty="0" smtClean="0">
                <a:solidFill>
                  <a:srgbClr val="4F81BD"/>
                </a:solidFill>
              </a:rPr>
              <a:t>		Define Roles </a:t>
            </a:r>
            <a:r>
              <a:rPr lang="en-US" sz="2400" b="1" dirty="0">
                <a:solidFill>
                  <a:srgbClr val="4F81BD"/>
                </a:solidFill>
              </a:rPr>
              <a:t>and</a:t>
            </a:r>
            <a:r>
              <a:rPr lang="en-US" sz="2400" b="1" dirty="0" smtClean="0">
                <a:solidFill>
                  <a:srgbClr val="4F81BD"/>
                </a:solidFill>
              </a:rPr>
              <a:t> Tasks for Team</a:t>
            </a:r>
          </a:p>
          <a:p>
            <a:pPr marL="0" lvl="0" indent="0">
              <a:buNone/>
            </a:pPr>
            <a:r>
              <a:rPr lang="en-US" sz="2400" b="1" dirty="0" smtClean="0">
                <a:solidFill>
                  <a:srgbClr val="4F81BD"/>
                </a:solidFill>
              </a:rPr>
              <a:t>              Close Supervision of members  </a:t>
            </a:r>
          </a:p>
          <a:p>
            <a:pPr marL="0" lvl="0" indent="0" algn="r">
              <a:buNone/>
            </a:pPr>
            <a:r>
              <a:rPr lang="en-US" sz="2400" b="1" dirty="0" smtClean="0">
                <a:solidFill>
                  <a:srgbClr val="008000"/>
                </a:solidFill>
              </a:rPr>
              <a:t>Leader makes Decisions and Manages</a:t>
            </a:r>
          </a:p>
          <a:p>
            <a:pPr marL="0" lvl="0" indent="0">
              <a:buNone/>
            </a:pPr>
            <a:endParaRPr lang="en-US" sz="2400" b="1" dirty="0"/>
          </a:p>
          <a:p>
            <a:pPr marL="0" lvl="0" indent="0">
              <a:buNone/>
            </a:pPr>
            <a:r>
              <a:rPr lang="en-US" sz="2400" b="1" i="1" dirty="0" smtClean="0"/>
              <a:t>For team members </a:t>
            </a:r>
            <a:r>
              <a:rPr lang="en-US" sz="2400" b="1" i="1" dirty="0"/>
              <a:t>who lack competence, but are enthusiastic and </a:t>
            </a:r>
            <a:r>
              <a:rPr lang="en-US" sz="2400" b="1" i="1" dirty="0" smtClean="0"/>
              <a:t>committed and </a:t>
            </a:r>
            <a:r>
              <a:rPr lang="en-US" sz="2400" b="1" i="1" dirty="0"/>
              <a:t>need direction and </a:t>
            </a:r>
            <a:r>
              <a:rPr lang="en-US" sz="2400" b="1" i="1" dirty="0" smtClean="0"/>
              <a:t>supervision to execute the task.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5" name="P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583" y="137583"/>
            <a:ext cx="1354667" cy="1215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709226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en-US" sz="2400" b="1" dirty="0" smtClean="0">
                <a:solidFill>
                  <a:schemeClr val="accent2"/>
                </a:solidFill>
              </a:rPr>
              <a:t>Collaboration Toolbox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>
                <a:solidFill>
                  <a:srgbClr val="4F81BD"/>
                </a:solidFill>
              </a:rPr>
              <a:t>Situational Leadership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>
                <a:solidFill>
                  <a:srgbClr val="008000"/>
                </a:solidFill>
              </a:rPr>
              <a:t>Coaching</a:t>
            </a:r>
            <a:endParaRPr lang="en-US" sz="2400" b="1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2"/>
                </a:solidFill>
              </a:rPr>
              <a:t>High </a:t>
            </a:r>
            <a:r>
              <a:rPr lang="en-US" sz="2400" b="1" dirty="0">
                <a:solidFill>
                  <a:schemeClr val="accent2"/>
                </a:solidFill>
              </a:rPr>
              <a:t>task focus, high relationship focus 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marL="0" indent="0" algn="r">
              <a:buNone/>
            </a:pPr>
            <a:endParaRPr lang="en-US" sz="2400" b="1" dirty="0" smtClean="0"/>
          </a:p>
          <a:p>
            <a:pPr marL="0" indent="0" algn="r">
              <a:buNone/>
            </a:pPr>
            <a:r>
              <a:rPr lang="en-US" sz="2400" b="1" dirty="0" smtClean="0">
                <a:solidFill>
                  <a:srgbClr val="4F81BD"/>
                </a:solidFill>
              </a:rPr>
              <a:t>Leaders </a:t>
            </a:r>
            <a:r>
              <a:rPr lang="en-US" sz="2400" b="1" dirty="0">
                <a:solidFill>
                  <a:srgbClr val="4F81BD"/>
                </a:solidFill>
              </a:rPr>
              <a:t>still define roles and </a:t>
            </a:r>
            <a:r>
              <a:rPr lang="en-US" sz="2400" b="1" dirty="0" smtClean="0">
                <a:solidFill>
                  <a:srgbClr val="4F81BD"/>
                </a:solidFill>
              </a:rPr>
              <a:t>tasks </a:t>
            </a:r>
          </a:p>
          <a:p>
            <a:pPr marL="0" indent="0" algn="r">
              <a:buNone/>
            </a:pPr>
            <a:r>
              <a:rPr lang="en-US" sz="2400" b="1" dirty="0" smtClean="0">
                <a:solidFill>
                  <a:srgbClr val="4F81BD"/>
                </a:solidFill>
              </a:rPr>
              <a:t> Seeks </a:t>
            </a:r>
            <a:r>
              <a:rPr lang="en-US" sz="2400" b="1" dirty="0">
                <a:solidFill>
                  <a:srgbClr val="4F81BD"/>
                </a:solidFill>
              </a:rPr>
              <a:t>ideas and suggestions from the</a:t>
            </a:r>
            <a:r>
              <a:rPr lang="en-US" sz="2400" b="1" dirty="0" smtClean="0">
                <a:solidFill>
                  <a:srgbClr val="4F81BD"/>
                </a:solidFill>
              </a:rPr>
              <a:t> team member. 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b="1" i="1" dirty="0" smtClean="0"/>
              <a:t>For team members </a:t>
            </a:r>
            <a:r>
              <a:rPr lang="en-US" sz="2400" b="1" i="1" dirty="0"/>
              <a:t>who have some competence but lack </a:t>
            </a:r>
            <a:r>
              <a:rPr lang="en-US" sz="2400" b="1" i="1" dirty="0" smtClean="0"/>
              <a:t>commitment, </a:t>
            </a:r>
            <a:r>
              <a:rPr lang="en-US" sz="2400" b="1" i="1" dirty="0"/>
              <a:t>need support and praise to build their self-esteem, and involvement in decision-making to restore their commitment.</a:t>
            </a:r>
            <a:r>
              <a:rPr lang="en-US" sz="2400" b="1" i="1" dirty="0" smtClean="0">
                <a:effectLst/>
              </a:rPr>
              <a:t> </a:t>
            </a:r>
            <a:endParaRPr lang="en-US" sz="2400" b="1" i="1" dirty="0"/>
          </a:p>
        </p:txBody>
      </p:sp>
      <p:pic>
        <p:nvPicPr>
          <p:cNvPr id="5" name="P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1" y="127000"/>
            <a:ext cx="1384300" cy="129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4543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sz="2400" b="1" dirty="0" smtClean="0">
                <a:solidFill>
                  <a:schemeClr val="accent2"/>
                </a:solidFill>
              </a:rPr>
              <a:t>Collaboration Toolbox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>
                <a:solidFill>
                  <a:schemeClr val="accent1"/>
                </a:solidFill>
              </a:rPr>
              <a:t>Situational Leadership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>
                <a:solidFill>
                  <a:srgbClr val="008000"/>
                </a:solidFill>
              </a:rPr>
              <a:t>Supporting</a:t>
            </a:r>
            <a:endParaRPr lang="en-US" sz="2400" b="1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endParaRPr lang="en-US" sz="2400" dirty="0" smtClean="0"/>
          </a:p>
          <a:p>
            <a:pPr marL="0" lvl="0" indent="0">
              <a:buNone/>
            </a:pPr>
            <a:r>
              <a:rPr lang="en-US" sz="2400" b="1" dirty="0" smtClean="0">
                <a:solidFill>
                  <a:schemeClr val="accent2"/>
                </a:solidFill>
              </a:rPr>
              <a:t>Low </a:t>
            </a:r>
            <a:r>
              <a:rPr lang="en-US" sz="2400" b="1" dirty="0">
                <a:solidFill>
                  <a:schemeClr val="accent2"/>
                </a:solidFill>
              </a:rPr>
              <a:t>task focus, high relationship </a:t>
            </a:r>
            <a:r>
              <a:rPr lang="en-US" sz="2400" b="1" dirty="0" smtClean="0">
                <a:solidFill>
                  <a:schemeClr val="accent2"/>
                </a:solidFill>
              </a:rPr>
              <a:t>focus</a:t>
            </a:r>
          </a:p>
          <a:p>
            <a:pPr marL="0" lvl="0" indent="0">
              <a:buNone/>
            </a:pPr>
            <a:endParaRPr lang="en-US" sz="2400" b="1" dirty="0" smtClean="0"/>
          </a:p>
          <a:p>
            <a:pPr marL="0" lvl="0" indent="0" algn="r">
              <a:buNone/>
            </a:pPr>
            <a:r>
              <a:rPr lang="en-US" sz="2400" b="1" dirty="0" smtClean="0">
                <a:solidFill>
                  <a:srgbClr val="4F81BD"/>
                </a:solidFill>
              </a:rPr>
              <a:t>Leaders facilitate </a:t>
            </a:r>
            <a:r>
              <a:rPr lang="en-US" sz="2400" b="1" dirty="0">
                <a:solidFill>
                  <a:srgbClr val="4F81BD"/>
                </a:solidFill>
              </a:rPr>
              <a:t>and </a:t>
            </a:r>
            <a:r>
              <a:rPr lang="en-US" sz="2400" b="1" dirty="0" smtClean="0">
                <a:solidFill>
                  <a:srgbClr val="4F81BD"/>
                </a:solidFill>
              </a:rPr>
              <a:t>take </a:t>
            </a:r>
            <a:r>
              <a:rPr lang="en-US" sz="2400" b="1" dirty="0">
                <a:solidFill>
                  <a:srgbClr val="4F81BD"/>
                </a:solidFill>
              </a:rPr>
              <a:t>part in </a:t>
            </a:r>
            <a:r>
              <a:rPr lang="en-US" sz="2400" b="1" dirty="0" smtClean="0">
                <a:solidFill>
                  <a:srgbClr val="4F81BD"/>
                </a:solidFill>
              </a:rPr>
              <a:t>decisions </a:t>
            </a:r>
          </a:p>
          <a:p>
            <a:pPr marL="0" lvl="0" indent="0" algn="r">
              <a:buNone/>
            </a:pPr>
            <a:r>
              <a:rPr lang="en-US" sz="2400" b="1" dirty="0" smtClean="0">
                <a:solidFill>
                  <a:srgbClr val="4F81BD"/>
                </a:solidFill>
              </a:rPr>
              <a:t>  Team member exerts some control over the task </a:t>
            </a:r>
          </a:p>
          <a:p>
            <a:pPr marL="0" lvl="0" indent="0">
              <a:buNone/>
            </a:pPr>
            <a:endParaRPr lang="en-US" sz="2400" b="1" dirty="0" smtClean="0"/>
          </a:p>
          <a:p>
            <a:pPr marL="0" lvl="0" indent="0">
              <a:buNone/>
            </a:pPr>
            <a:endParaRPr lang="en-US" sz="2400" b="1" i="1" dirty="0" smtClean="0"/>
          </a:p>
          <a:p>
            <a:pPr marL="0" lvl="0" indent="0">
              <a:buNone/>
            </a:pPr>
            <a:r>
              <a:rPr lang="en-US" sz="2400" b="1" i="1" dirty="0" smtClean="0"/>
              <a:t>For team members </a:t>
            </a:r>
            <a:r>
              <a:rPr lang="en-US" sz="2400" b="1" i="1" dirty="0"/>
              <a:t>who have competence, but lack confidence or </a:t>
            </a:r>
            <a:r>
              <a:rPr lang="en-US" sz="2400" b="1" i="1" dirty="0" smtClean="0"/>
              <a:t>motivation and </a:t>
            </a:r>
            <a:r>
              <a:rPr lang="en-US" sz="2400" b="1" i="1" dirty="0"/>
              <a:t>do not need much direction because of their skills, but support is necessary to bolster their confidence and motivation.</a:t>
            </a:r>
          </a:p>
          <a:p>
            <a:endParaRPr lang="en-US" dirty="0"/>
          </a:p>
        </p:txBody>
      </p:sp>
      <p:pic>
        <p:nvPicPr>
          <p:cNvPr id="5" name="P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1583" y="127000"/>
            <a:ext cx="1265250" cy="129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5001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en-US" sz="2400" b="1" dirty="0" smtClean="0">
                <a:solidFill>
                  <a:schemeClr val="accent2"/>
                </a:solidFill>
              </a:rPr>
              <a:t>Collaboration Toolbox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>
                <a:solidFill>
                  <a:srgbClr val="4F81BD"/>
                </a:solidFill>
              </a:rPr>
              <a:t>Situational Leadership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>
                <a:solidFill>
                  <a:srgbClr val="008000"/>
                </a:solidFill>
              </a:rPr>
              <a:t>Delegating</a:t>
            </a:r>
            <a:endParaRPr lang="en-US" sz="2400" b="1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endParaRPr lang="en-US" sz="2400" b="1" dirty="0" smtClean="0"/>
          </a:p>
          <a:p>
            <a:pPr marL="0" lvl="0" indent="0">
              <a:buNone/>
            </a:pPr>
            <a:r>
              <a:rPr lang="en-US" sz="2400" b="1" dirty="0" smtClean="0">
                <a:solidFill>
                  <a:schemeClr val="accent2"/>
                </a:solidFill>
              </a:rPr>
              <a:t>High Competency High Commitment</a:t>
            </a:r>
          </a:p>
          <a:p>
            <a:pPr marL="0" lvl="0" indent="0" algn="r">
              <a:buNone/>
            </a:pPr>
            <a:endParaRPr lang="en-US" sz="2400" b="1" dirty="0" smtClean="0">
              <a:solidFill>
                <a:srgbClr val="0000FF"/>
              </a:solidFill>
            </a:endParaRPr>
          </a:p>
          <a:p>
            <a:pPr marL="0" lvl="0" indent="0" algn="r">
              <a:buNone/>
            </a:pPr>
            <a:r>
              <a:rPr lang="en-US" sz="2400" b="1" dirty="0" smtClean="0">
                <a:solidFill>
                  <a:srgbClr val="4F81BD"/>
                </a:solidFill>
              </a:rPr>
              <a:t>Leaders are </a:t>
            </a:r>
            <a:r>
              <a:rPr lang="en-US" sz="2400" b="1" dirty="0">
                <a:solidFill>
                  <a:srgbClr val="4F81BD"/>
                </a:solidFill>
              </a:rPr>
              <a:t>involved in decisions and problem-</a:t>
            </a:r>
            <a:r>
              <a:rPr lang="en-US" sz="2400" b="1" dirty="0" smtClean="0">
                <a:solidFill>
                  <a:srgbClr val="4F81BD"/>
                </a:solidFill>
              </a:rPr>
              <a:t>solving</a:t>
            </a:r>
          </a:p>
          <a:p>
            <a:pPr marL="0" lvl="0" indent="0">
              <a:buNone/>
            </a:pPr>
            <a:r>
              <a:rPr lang="en-US" sz="2400" b="1" dirty="0" smtClean="0">
                <a:solidFill>
                  <a:srgbClr val="4F81BD"/>
                </a:solidFill>
              </a:rPr>
              <a:t> 						Team member controls execution of task</a:t>
            </a:r>
          </a:p>
          <a:p>
            <a:pPr marL="0" lvl="0" indent="0">
              <a:buNone/>
            </a:pPr>
            <a:endParaRPr lang="en-US" sz="2400" b="1" dirty="0" smtClean="0"/>
          </a:p>
          <a:p>
            <a:pPr marL="0" lvl="0" indent="0">
              <a:buNone/>
            </a:pPr>
            <a:endParaRPr lang="en-US" sz="2400" b="1" i="1" dirty="0" smtClean="0"/>
          </a:p>
          <a:p>
            <a:pPr marL="0" lvl="0" indent="0">
              <a:buNone/>
            </a:pPr>
            <a:r>
              <a:rPr lang="en-US" sz="2400" b="1" i="1" dirty="0" smtClean="0"/>
              <a:t>For team members </a:t>
            </a:r>
            <a:r>
              <a:rPr lang="en-US" sz="2400" b="1" i="1" dirty="0"/>
              <a:t>who have both competence and </a:t>
            </a:r>
            <a:r>
              <a:rPr lang="en-US" sz="2400" b="1" i="1" dirty="0" smtClean="0"/>
              <a:t>commitment and </a:t>
            </a:r>
            <a:r>
              <a:rPr lang="en-US" sz="2400" b="1" i="1" dirty="0"/>
              <a:t>are able and willing to work on a project by themselves with little supervision or support.</a:t>
            </a:r>
          </a:p>
          <a:p>
            <a:endParaRPr lang="en-US" dirty="0"/>
          </a:p>
        </p:txBody>
      </p:sp>
      <p:pic>
        <p:nvPicPr>
          <p:cNvPr id="5" name="P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1" y="274638"/>
            <a:ext cx="1500716" cy="1325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22845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</TotalTime>
  <Words>919</Words>
  <Application>Microsoft Macintosh PowerPoint</Application>
  <PresentationFormat>On-screen Show (4:3)</PresentationFormat>
  <Paragraphs>169</Paragraphs>
  <Slides>18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   Collaboration Toolbox Two Concepts          </vt:lpstr>
      <vt:lpstr>   Choosing appropriate leadership style for individuals with different competencies </vt:lpstr>
      <vt:lpstr>Collaboration Toolbox Situational Leadership Overview</vt:lpstr>
      <vt:lpstr>Slide 4</vt:lpstr>
      <vt:lpstr>Slide 5</vt:lpstr>
      <vt:lpstr>Collaboration Toolbox Situational Leadership Directing</vt:lpstr>
      <vt:lpstr>Collaboration Toolbox Situational Leadership Coaching</vt:lpstr>
      <vt:lpstr>Collaboration Toolbox Situational Leadership Supporting</vt:lpstr>
      <vt:lpstr>Collaboration Toolbox Situational Leadership Delegating</vt:lpstr>
      <vt:lpstr>Collaboration Toolbox Situational Leadership How the SL Model Relates to TKI</vt:lpstr>
      <vt:lpstr>Collaboration Toolbox Situational Leadership Trends in changes of behavior 2013</vt:lpstr>
      <vt:lpstr>Collaboration Toolbox Situational Leadership Chocolate River Project</vt:lpstr>
      <vt:lpstr>Collaboration Toolbox Situational Leadership Chocolate River Project Instructions</vt:lpstr>
      <vt:lpstr>Collaboration Toolbox Situational Leadership Chocolate River Project instructions</vt:lpstr>
      <vt:lpstr> Collaboration Toolbox Situational Leadership Chocolate River Project Objective </vt:lpstr>
      <vt:lpstr> Collaboration Toolbox Situational Leadership Chocolate River Project Discussion  </vt:lpstr>
      <vt:lpstr>Collaboration Toolbox Situational Leadership Conclusions</vt:lpstr>
      <vt:lpstr>Collaboration Toolbox Situational Leadership Suggestions for Improvements</vt:lpstr>
    </vt:vector>
  </TitlesOfParts>
  <Company>MIT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Collaboration Toolbox Active Listening Definition          </dc:title>
  <dc:creator>Bonnie van Stephoudt</dc:creator>
  <cp:lastModifiedBy>Bonnie van Stephoudt</cp:lastModifiedBy>
  <cp:revision>64</cp:revision>
  <dcterms:created xsi:type="dcterms:W3CDTF">2019-02-14T01:39:00Z</dcterms:created>
  <dcterms:modified xsi:type="dcterms:W3CDTF">2019-02-14T01:59:10Z</dcterms:modified>
</cp:coreProperties>
</file>